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315" r:id="rId4"/>
    <p:sldId id="269" r:id="rId5"/>
    <p:sldId id="309" r:id="rId6"/>
    <p:sldId id="271" r:id="rId7"/>
    <p:sldId id="266" r:id="rId8"/>
    <p:sldId id="295" r:id="rId9"/>
    <p:sldId id="296" r:id="rId10"/>
    <p:sldId id="272" r:id="rId11"/>
    <p:sldId id="310" r:id="rId12"/>
    <p:sldId id="321" r:id="rId13"/>
    <p:sldId id="311" r:id="rId14"/>
    <p:sldId id="297" r:id="rId15"/>
    <p:sldId id="273" r:id="rId16"/>
    <p:sldId id="274" r:id="rId17"/>
    <p:sldId id="275" r:id="rId18"/>
    <p:sldId id="276" r:id="rId19"/>
    <p:sldId id="298" r:id="rId20"/>
    <p:sldId id="312" r:id="rId21"/>
    <p:sldId id="277" r:id="rId22"/>
    <p:sldId id="278" r:id="rId23"/>
    <p:sldId id="299" r:id="rId24"/>
    <p:sldId id="300" r:id="rId25"/>
    <p:sldId id="268" r:id="rId26"/>
    <p:sldId id="322" r:id="rId27"/>
    <p:sldId id="279" r:id="rId28"/>
    <p:sldId id="257" r:id="rId29"/>
    <p:sldId id="280" r:id="rId30"/>
    <p:sldId id="281" r:id="rId31"/>
    <p:sldId id="258" r:id="rId32"/>
    <p:sldId id="282" r:id="rId33"/>
    <p:sldId id="314" r:id="rId34"/>
    <p:sldId id="283" r:id="rId35"/>
    <p:sldId id="259" r:id="rId36"/>
    <p:sldId id="284" r:id="rId37"/>
    <p:sldId id="285" r:id="rId38"/>
    <p:sldId id="286" r:id="rId39"/>
    <p:sldId id="260" r:id="rId40"/>
    <p:sldId id="303" r:id="rId41"/>
    <p:sldId id="301" r:id="rId42"/>
    <p:sldId id="302" r:id="rId43"/>
    <p:sldId id="261" r:id="rId44"/>
    <p:sldId id="313" r:id="rId45"/>
    <p:sldId id="287" r:id="rId46"/>
    <p:sldId id="288" r:id="rId47"/>
    <p:sldId id="265" r:id="rId48"/>
    <p:sldId id="289" r:id="rId49"/>
    <p:sldId id="290" r:id="rId50"/>
    <p:sldId id="264" r:id="rId51"/>
    <p:sldId id="318" r:id="rId52"/>
    <p:sldId id="291" r:id="rId53"/>
    <p:sldId id="263" r:id="rId54"/>
    <p:sldId id="316" r:id="rId55"/>
    <p:sldId id="292" r:id="rId56"/>
    <p:sldId id="319" r:id="rId57"/>
    <p:sldId id="262" r:id="rId58"/>
    <p:sldId id="304" r:id="rId59"/>
    <p:sldId id="305" r:id="rId60"/>
    <p:sldId id="267" r:id="rId61"/>
    <p:sldId id="306" r:id="rId62"/>
    <p:sldId id="307" r:id="rId63"/>
    <p:sldId id="308" r:id="rId64"/>
    <p:sldId id="317" r:id="rId65"/>
    <p:sldId id="293" r:id="rId66"/>
    <p:sldId id="294" r:id="rId67"/>
    <p:sldId id="323" r:id="rId68"/>
    <p:sldId id="320" r:id="rId6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1896" y="-9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195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871ABC6-9EA5-49CB-8AA9-354A11210455}" type="datetimeFigureOut">
              <a:rPr lang="ru-RU" smtClean="0"/>
              <a:pPr/>
              <a:t>22.01.2019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B1DCF-048D-44FC-B045-5FF52FA63AC1}" type="slidenum">
              <a:rPr lang="ru-RU" smtClean="0"/>
              <a:pPr/>
              <a:t>‹#›</a:t>
            </a:fld>
            <a:endParaRPr lang="ru-RU"/>
          </a:p>
        </p:txBody>
      </p:sp>
    </p:spTree>
  </p:cSld>
  <p:clrMapOvr>
    <a:masterClrMapping/>
  </p:clrMapOvr>
  <p:transition advClick="0" advTm="12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71ABC6-9EA5-49CB-8AA9-354A11210455}" type="datetimeFigureOut">
              <a:rPr lang="ru-RU" smtClean="0"/>
              <a:pPr/>
              <a:t>22.01.2019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B1DCF-048D-44FC-B045-5FF52FA63AC1}" type="slidenum">
              <a:rPr lang="ru-RU" smtClean="0"/>
              <a:pPr/>
              <a:t>‹#›</a:t>
            </a:fld>
            <a:endParaRPr lang="ru-RU"/>
          </a:p>
        </p:txBody>
      </p:sp>
    </p:spTree>
  </p:cSld>
  <p:clrMapOvr>
    <a:masterClrMapping/>
  </p:clrMapOvr>
  <p:transition advClick="0" advTm="12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71ABC6-9EA5-49CB-8AA9-354A11210455}" type="datetimeFigureOut">
              <a:rPr lang="ru-RU" smtClean="0"/>
              <a:pPr/>
              <a:t>22.01.2019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B1DCF-048D-44FC-B045-5FF52FA63AC1}" type="slidenum">
              <a:rPr lang="ru-RU" smtClean="0"/>
              <a:pPr/>
              <a:t>‹#›</a:t>
            </a:fld>
            <a:endParaRPr lang="ru-RU"/>
          </a:p>
        </p:txBody>
      </p:sp>
    </p:spTree>
  </p:cSld>
  <p:clrMapOvr>
    <a:masterClrMapping/>
  </p:clrMapOvr>
  <p:transition advClick="0" advTm="12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71ABC6-9EA5-49CB-8AA9-354A11210455}" type="datetimeFigureOut">
              <a:rPr lang="ru-RU" smtClean="0"/>
              <a:pPr/>
              <a:t>22.01.2019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B1DCF-048D-44FC-B045-5FF52FA63AC1}" type="slidenum">
              <a:rPr lang="ru-RU" smtClean="0"/>
              <a:pPr/>
              <a:t>‹#›</a:t>
            </a:fld>
            <a:endParaRPr lang="ru-RU"/>
          </a:p>
        </p:txBody>
      </p:sp>
    </p:spTree>
  </p:cSld>
  <p:clrMapOvr>
    <a:masterClrMapping/>
  </p:clrMapOvr>
  <p:transition advClick="0" advTm="12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871ABC6-9EA5-49CB-8AA9-354A11210455}" type="datetimeFigureOut">
              <a:rPr lang="ru-RU" smtClean="0"/>
              <a:pPr/>
              <a:t>22.01.2019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1B1DCF-048D-44FC-B045-5FF52FA63AC1}" type="slidenum">
              <a:rPr lang="ru-RU" smtClean="0"/>
              <a:pPr/>
              <a:t>‹#›</a:t>
            </a:fld>
            <a:endParaRPr lang="ru-RU"/>
          </a:p>
        </p:txBody>
      </p:sp>
    </p:spTree>
  </p:cSld>
  <p:clrMapOvr>
    <a:masterClrMapping/>
  </p:clrMapOvr>
  <p:transition advClick="0" advTm="12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871ABC6-9EA5-49CB-8AA9-354A11210455}" type="datetimeFigureOut">
              <a:rPr lang="ru-RU" smtClean="0"/>
              <a:pPr/>
              <a:t>22.01.2019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1B1DCF-048D-44FC-B045-5FF52FA63AC1}" type="slidenum">
              <a:rPr lang="ru-RU" smtClean="0"/>
              <a:pPr/>
              <a:t>‹#›</a:t>
            </a:fld>
            <a:endParaRPr lang="ru-RU"/>
          </a:p>
        </p:txBody>
      </p:sp>
    </p:spTree>
  </p:cSld>
  <p:clrMapOvr>
    <a:masterClrMapping/>
  </p:clrMapOvr>
  <p:transition advClick="0" advTm="12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871ABC6-9EA5-49CB-8AA9-354A11210455}" type="datetimeFigureOut">
              <a:rPr lang="ru-RU" smtClean="0"/>
              <a:pPr/>
              <a:t>22.01.2019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1B1DCF-048D-44FC-B045-5FF52FA63AC1}" type="slidenum">
              <a:rPr lang="ru-RU" smtClean="0"/>
              <a:pPr/>
              <a:t>‹#›</a:t>
            </a:fld>
            <a:endParaRPr lang="ru-RU"/>
          </a:p>
        </p:txBody>
      </p:sp>
    </p:spTree>
  </p:cSld>
  <p:clrMapOvr>
    <a:masterClrMapping/>
  </p:clrMapOvr>
  <p:transition advClick="0" advTm="12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871ABC6-9EA5-49CB-8AA9-354A11210455}" type="datetimeFigureOut">
              <a:rPr lang="ru-RU" smtClean="0"/>
              <a:pPr/>
              <a:t>22.01.2019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1B1DCF-048D-44FC-B045-5FF52FA63AC1}" type="slidenum">
              <a:rPr lang="ru-RU" smtClean="0"/>
              <a:pPr/>
              <a:t>‹#›</a:t>
            </a:fld>
            <a:endParaRPr lang="ru-RU"/>
          </a:p>
        </p:txBody>
      </p:sp>
    </p:spTree>
  </p:cSld>
  <p:clrMapOvr>
    <a:masterClrMapping/>
  </p:clrMapOvr>
  <p:transition advClick="0" advTm="1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871ABC6-9EA5-49CB-8AA9-354A11210455}" type="datetimeFigureOut">
              <a:rPr lang="ru-RU" smtClean="0"/>
              <a:pPr/>
              <a:t>22.01.2019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1B1DCF-048D-44FC-B045-5FF52FA63AC1}" type="slidenum">
              <a:rPr lang="ru-RU" smtClean="0"/>
              <a:pPr/>
              <a:t>‹#›</a:t>
            </a:fld>
            <a:endParaRPr lang="ru-RU"/>
          </a:p>
        </p:txBody>
      </p:sp>
    </p:spTree>
  </p:cSld>
  <p:clrMapOvr>
    <a:masterClrMapping/>
  </p:clrMapOvr>
  <p:transition advClick="0" advTm="1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71ABC6-9EA5-49CB-8AA9-354A11210455}" type="datetimeFigureOut">
              <a:rPr lang="ru-RU" smtClean="0"/>
              <a:pPr/>
              <a:t>22.01.2019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1B1DCF-048D-44FC-B045-5FF52FA63AC1}" type="slidenum">
              <a:rPr lang="ru-RU" smtClean="0"/>
              <a:pPr/>
              <a:t>‹#›</a:t>
            </a:fld>
            <a:endParaRPr lang="ru-RU"/>
          </a:p>
        </p:txBody>
      </p:sp>
    </p:spTree>
  </p:cSld>
  <p:clrMapOvr>
    <a:masterClrMapping/>
  </p:clrMapOvr>
  <p:transition advClick="0" advTm="12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71ABC6-9EA5-49CB-8AA9-354A11210455}" type="datetimeFigureOut">
              <a:rPr lang="ru-RU" smtClean="0"/>
              <a:pPr/>
              <a:t>22.01.2019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1B1DCF-048D-44FC-B045-5FF52FA63AC1}" type="slidenum">
              <a:rPr lang="ru-RU" smtClean="0"/>
              <a:pPr/>
              <a:t>‹#›</a:t>
            </a:fld>
            <a:endParaRPr lang="ru-RU"/>
          </a:p>
        </p:txBody>
      </p:sp>
    </p:spTree>
  </p:cSld>
  <p:clrMapOvr>
    <a:masterClrMapping/>
  </p:clrMapOvr>
  <p:transition advClick="0" advTm="12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6000"/>
            <a:lum/>
          </a:blip>
          <a:srcRect/>
          <a:stretch>
            <a:fillRect l="-8000" r="-8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1ABC6-9EA5-49CB-8AA9-354A11210455}" type="datetimeFigureOut">
              <a:rPr lang="ru-RU" smtClean="0"/>
              <a:pPr/>
              <a:t>22.01.2019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B1DCF-048D-44FC-B045-5FF52FA63AC1}"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12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advClick="0" advTm="12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Похожее изображение"/>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7555" y="625847"/>
            <a:ext cx="8668891" cy="4891385"/>
          </a:xfrm>
          <a:prstGeom prst="rect">
            <a:avLst/>
          </a:prstGeom>
          <a:noFill/>
          <a:ln w="28575">
            <a:solidFill>
              <a:schemeClr val="tx1">
                <a:lumMod val="85000"/>
                <a:lumOff val="15000"/>
              </a:schemeClr>
            </a:solidFill>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0" y="5733256"/>
            <a:ext cx="9144000" cy="954107"/>
          </a:xfrm>
          <a:prstGeom prst="rect">
            <a:avLst/>
          </a:prstGeom>
        </p:spPr>
        <p:txBody>
          <a:bodyPr wrap="square">
            <a:spAutoFit/>
          </a:bodyPr>
          <a:lstStyle/>
          <a:p>
            <a:pPr algn="ctr"/>
            <a:r>
              <a:rPr lang="ru-RU" sz="2800" b="1" dirty="0" smtClean="0">
                <a:ln w="6350">
                  <a:solidFill>
                    <a:schemeClr val="bg1"/>
                  </a:solidFill>
                </a:ln>
                <a:latin typeface="Century Gothic" pitchFamily="34" charset="0"/>
              </a:rPr>
              <a:t>Противник вел варварские </a:t>
            </a:r>
            <a:r>
              <a:rPr lang="ru-RU" sz="2800" b="1" dirty="0">
                <a:ln w="6350">
                  <a:solidFill>
                    <a:schemeClr val="bg1"/>
                  </a:solidFill>
                </a:ln>
                <a:latin typeface="Century Gothic" pitchFamily="34" charset="0"/>
              </a:rPr>
              <a:t>бомбардировки и артиллерийские обстрелы Ленинграда</a:t>
            </a:r>
          </a:p>
        </p:txBody>
      </p:sp>
    </p:spTree>
  </p:cSld>
  <p:clrMapOvr>
    <a:masterClrMapping/>
  </p:clrMapOvr>
  <p:transition advClick="0" advTm="12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ownloads\dhR4w.jpg"/>
          <p:cNvPicPr>
            <a:picLocks noChangeAspect="1" noChangeArrowheads="1"/>
          </p:cNvPicPr>
          <p:nvPr/>
        </p:nvPicPr>
        <p:blipFill>
          <a:blip r:embed="rId2" cstate="print"/>
          <a:srcRect/>
          <a:stretch>
            <a:fillRect/>
          </a:stretch>
        </p:blipFill>
        <p:spPr>
          <a:xfrm>
            <a:off x="212725" y="396014"/>
            <a:ext cx="8718550" cy="6065972"/>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5805264"/>
            <a:ext cx="9144000" cy="104360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800" b="1" dirty="0" smtClean="0">
                <a:ln w="6350">
                  <a:solidFill>
                    <a:schemeClr val="bg1"/>
                  </a:solidFill>
                </a:ln>
                <a:latin typeface="Century Gothic" pitchFamily="34" charset="0"/>
              </a:rPr>
              <a:t>В результате бомбёжек многие ленинградцы лишились жилья</a:t>
            </a:r>
          </a:p>
        </p:txBody>
      </p:sp>
      <p:pic>
        <p:nvPicPr>
          <p:cNvPr id="3" name="Picture 2" descr="http://fs00.infourok.ru/images/doc/228/49899/1/img5.jpg"/>
          <p:cNvPicPr>
            <a:picLocks noChangeAspect="1" noChangeArrowheads="1"/>
          </p:cNvPicPr>
          <p:nvPr/>
        </p:nvPicPr>
        <p:blipFill>
          <a:blip r:embed="rId2" cstate="print"/>
          <a:srcRect l="7476" t="26900" r="5901" b="2751"/>
          <a:stretch>
            <a:fillRect/>
          </a:stretch>
        </p:blipFill>
        <p:spPr bwMode="auto">
          <a:xfrm>
            <a:off x="209777" y="188640"/>
            <a:ext cx="8724447" cy="5472608"/>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User\Desktop\дети сталинграда\Дети войны.jpeg"/>
          <p:cNvPicPr>
            <a:picLocks noChangeAspect="1" noChangeArrowheads="1"/>
          </p:cNvPicPr>
          <p:nvPr/>
        </p:nvPicPr>
        <p:blipFill>
          <a:blip r:embed="rId2" cstate="print"/>
          <a:srcRect t="1898" r="2963" b="1913"/>
          <a:stretch>
            <a:fillRect/>
          </a:stretch>
        </p:blipFill>
        <p:spPr bwMode="auto">
          <a:xfrm>
            <a:off x="251520" y="213759"/>
            <a:ext cx="8640960" cy="6430482"/>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5445224"/>
            <a:ext cx="9144000" cy="141277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800" b="1" dirty="0" smtClean="0">
                <a:ln w="6350">
                  <a:solidFill>
                    <a:schemeClr val="bg1"/>
                  </a:solidFill>
                </a:ln>
                <a:latin typeface="Century Gothic" pitchFamily="34" charset="0"/>
              </a:rPr>
              <a:t>Чтобы предупредить жителей города об артобстреле, делали на стенах домов такие надписи</a:t>
            </a:r>
          </a:p>
        </p:txBody>
      </p:sp>
      <p:pic>
        <p:nvPicPr>
          <p:cNvPr id="3" name="Объект 3"/>
          <p:cNvPicPr>
            <a:picLocks noChangeAspect="1"/>
          </p:cNvPicPr>
          <p:nvPr/>
        </p:nvPicPr>
        <p:blipFill>
          <a:blip r:embed="rId2" cstate="print"/>
          <a:srcRect/>
          <a:stretch>
            <a:fillRect/>
          </a:stretch>
        </p:blipFill>
        <p:spPr>
          <a:xfrm>
            <a:off x="575556" y="166428"/>
            <a:ext cx="7992888" cy="5229223"/>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Похожее изображение"/>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03848" y="2492896"/>
            <a:ext cx="5715000" cy="4105275"/>
          </a:xfrm>
          <a:prstGeom prst="rect">
            <a:avLst/>
          </a:prstGeom>
          <a:noFill/>
          <a:ln w="28575">
            <a:solidFill>
              <a:schemeClr val="tx1">
                <a:lumMod val="85000"/>
                <a:lumOff val="15000"/>
              </a:schemeClr>
            </a:solidFill>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pic>
        <p:nvPicPr>
          <p:cNvPr id="3076" name="Picture 4" descr="Картинки по запросу блокада ленинграда обстрелы"/>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12" y="260648"/>
            <a:ext cx="4896544" cy="3541834"/>
          </a:xfrm>
          <a:prstGeom prst="rect">
            <a:avLst/>
          </a:prstGeom>
          <a:noFill/>
          <a:ln w="28575">
            <a:solidFill>
              <a:schemeClr val="tx1">
                <a:lumMod val="85000"/>
                <a:lumOff val="15000"/>
              </a:schemeClr>
            </a:solidFill>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12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Похожее изображение"/>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7792" y="483691"/>
            <a:ext cx="8608417" cy="5890618"/>
          </a:xfrm>
          <a:prstGeom prst="rect">
            <a:avLst/>
          </a:prstGeom>
          <a:noFill/>
          <a:ln w="28575">
            <a:solidFill>
              <a:schemeClr val="tx1">
                <a:lumMod val="85000"/>
                <a:lumOff val="15000"/>
              </a:schemeClr>
            </a:solidFill>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90694976"/>
      </p:ext>
    </p:extLst>
  </p:cSld>
  <p:clrMapOvr>
    <a:masterClrMapping/>
  </p:clrMapOvr>
  <p:transition advClick="0" advTm="12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Похожее изображение"/>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116632"/>
            <a:ext cx="7620000" cy="5343526"/>
          </a:xfrm>
          <a:prstGeom prst="rect">
            <a:avLst/>
          </a:prstGeom>
          <a:noFill/>
          <a:ln w="28575">
            <a:solidFill>
              <a:schemeClr val="tx1">
                <a:lumMod val="85000"/>
                <a:lumOff val="15000"/>
              </a:schemeClr>
            </a:solidFill>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0" y="5445224"/>
            <a:ext cx="9144000" cy="1384995"/>
          </a:xfrm>
          <a:prstGeom prst="rect">
            <a:avLst/>
          </a:prstGeom>
        </p:spPr>
        <p:txBody>
          <a:bodyPr wrap="square">
            <a:spAutoFit/>
          </a:bodyPr>
          <a:lstStyle/>
          <a:p>
            <a:pPr algn="ctr"/>
            <a:r>
              <a:rPr lang="ru-RU" sz="2800" b="1" dirty="0">
                <a:ln w="6350">
                  <a:solidFill>
                    <a:schemeClr val="bg1"/>
                  </a:solidFill>
                </a:ln>
                <a:latin typeface="Century Gothic" pitchFamily="34" charset="0"/>
              </a:rPr>
              <a:t>Эвакуироваться удалось далеко не всем. Когда начались систематические обстрелы, пути для эвакуации были уже отрезаны</a:t>
            </a:r>
          </a:p>
        </p:txBody>
      </p:sp>
    </p:spTree>
    <p:extLst>
      <p:ext uri="{BB962C8B-B14F-4D97-AF65-F5344CB8AC3E}">
        <p14:creationId xmlns="" xmlns:p14="http://schemas.microsoft.com/office/powerpoint/2010/main" val="4106168229"/>
      </p:ext>
    </p:extLst>
  </p:cSld>
  <p:clrMapOvr>
    <a:masterClrMapping/>
  </p:clrMapOvr>
  <p:transition advClick="0" advTm="12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Картинки по запросу блокада ленинграда карточки"/>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23628" y="116632"/>
            <a:ext cx="6696744" cy="4989296"/>
          </a:xfrm>
          <a:prstGeom prst="rect">
            <a:avLst/>
          </a:prstGeom>
          <a:noFill/>
          <a:ln w="28575">
            <a:solidFill>
              <a:schemeClr val="tx1">
                <a:lumMod val="85000"/>
                <a:lumOff val="15000"/>
              </a:schemeClr>
            </a:solidFill>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0" y="5085184"/>
            <a:ext cx="9144000" cy="1815882"/>
          </a:xfrm>
          <a:prstGeom prst="rect">
            <a:avLst/>
          </a:prstGeom>
        </p:spPr>
        <p:txBody>
          <a:bodyPr wrap="square">
            <a:spAutoFit/>
          </a:bodyPr>
          <a:lstStyle/>
          <a:p>
            <a:pPr algn="ctr"/>
            <a:r>
              <a:rPr lang="ru-RU" sz="2800" b="1" dirty="0" smtClean="0">
                <a:ln w="6350">
                  <a:solidFill>
                    <a:schemeClr val="bg1"/>
                  </a:solidFill>
                </a:ln>
                <a:latin typeface="Century Gothic" pitchFamily="34" charset="0"/>
              </a:rPr>
              <a:t>С </a:t>
            </a:r>
            <a:r>
              <a:rPr lang="ru-RU" sz="2800" b="1" dirty="0">
                <a:ln w="6350">
                  <a:solidFill>
                    <a:schemeClr val="bg1"/>
                  </a:solidFill>
                </a:ln>
                <a:latin typeface="Century Gothic" pitchFamily="34" charset="0"/>
              </a:rPr>
              <a:t>первых дней блокады были введены продовольственные карточки. </a:t>
            </a:r>
            <a:r>
              <a:rPr lang="ru-RU" sz="2800" b="1" dirty="0" smtClean="0">
                <a:ln w="6350">
                  <a:solidFill>
                    <a:schemeClr val="bg1"/>
                  </a:solidFill>
                </a:ln>
                <a:latin typeface="Century Gothic" pitchFamily="34" charset="0"/>
              </a:rPr>
              <a:t>Рабочий </a:t>
            </a:r>
            <a:r>
              <a:rPr lang="ru-RU" sz="2800" b="1" dirty="0">
                <a:ln w="6350">
                  <a:solidFill>
                    <a:schemeClr val="bg1"/>
                  </a:solidFill>
                </a:ln>
                <a:latin typeface="Century Gothic" pitchFamily="34" charset="0"/>
              </a:rPr>
              <a:t>мог получить лишь 250 граммов хлеба в день, а служащие, дети и старики ‑ всего 125 граммов</a:t>
            </a:r>
          </a:p>
        </p:txBody>
      </p:sp>
    </p:spTree>
    <p:extLst>
      <p:ext uri="{BB962C8B-B14F-4D97-AF65-F5344CB8AC3E}">
        <p14:creationId xmlns="" xmlns:p14="http://schemas.microsoft.com/office/powerpoint/2010/main" val="3024452854"/>
      </p:ext>
    </p:extLst>
  </p:cSld>
  <p:clrMapOvr>
    <a:masterClrMapping/>
  </p:clrMapOvr>
  <p:transition advClick="0" advTm="12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untitledзщ"/>
          <p:cNvPicPr>
            <a:picLocks noChangeAspect="1" noChangeArrowheads="1"/>
          </p:cNvPicPr>
          <p:nvPr/>
        </p:nvPicPr>
        <p:blipFill>
          <a:blip r:embed="rId2" cstate="print"/>
          <a:srcRect/>
          <a:stretch>
            <a:fillRect/>
          </a:stretch>
        </p:blipFill>
        <p:spPr bwMode="auto">
          <a:xfrm>
            <a:off x="2231740" y="116632"/>
            <a:ext cx="4680520" cy="5975464"/>
          </a:xfrm>
          <a:prstGeom prst="rect">
            <a:avLst/>
          </a:prstGeom>
          <a:noFill/>
          <a:ln w="28575">
            <a:solidFill>
              <a:schemeClr val="tx1">
                <a:lumMod val="85000"/>
                <a:lumOff val="15000"/>
              </a:schemeClr>
            </a:solidFill>
          </a:ln>
          <a:effectLst>
            <a:innerShdw blurRad="114300">
              <a:prstClr val="black"/>
            </a:innerShdw>
          </a:effectLst>
        </p:spPr>
      </p:pic>
      <p:sp>
        <p:nvSpPr>
          <p:cNvPr id="3" name="Text Box 7"/>
          <p:cNvSpPr txBox="1">
            <a:spLocks noChangeArrowheads="1"/>
          </p:cNvSpPr>
          <p:nvPr/>
        </p:nvSpPr>
        <p:spPr bwMode="auto">
          <a:xfrm>
            <a:off x="0" y="6218148"/>
            <a:ext cx="9144000" cy="523220"/>
          </a:xfrm>
          <a:prstGeom prst="rect">
            <a:avLst/>
          </a:prstGeom>
          <a:noFill/>
          <a:ln w="9525">
            <a:noFill/>
            <a:miter lim="800000"/>
            <a:headEnd/>
            <a:tailEnd/>
          </a:ln>
        </p:spPr>
        <p:txBody>
          <a:bodyPr wrap="square">
            <a:spAutoFit/>
          </a:bodyPr>
          <a:lstStyle/>
          <a:p>
            <a:pPr algn="ctr"/>
            <a:r>
              <a:rPr lang="ru-RU" sz="2800" b="1" dirty="0">
                <a:ln w="6350">
                  <a:solidFill>
                    <a:schemeClr val="bg1"/>
                  </a:solidFill>
                </a:ln>
                <a:latin typeface="Century Gothic" pitchFamily="34" charset="0"/>
              </a:rPr>
              <a:t>125 граммов хлеба на </a:t>
            </a:r>
            <a:r>
              <a:rPr lang="ru-RU" sz="2800" b="1" dirty="0" smtClean="0">
                <a:ln w="6350">
                  <a:solidFill>
                    <a:schemeClr val="bg1"/>
                  </a:solidFill>
                </a:ln>
                <a:latin typeface="Century Gothic" pitchFamily="34" charset="0"/>
              </a:rPr>
              <a:t>целый день</a:t>
            </a:r>
            <a:endParaRPr lang="ru-RU" sz="2800" b="1" dirty="0">
              <a:ln w="6350">
                <a:solidFill>
                  <a:schemeClr val="bg1"/>
                </a:solidFill>
              </a:ln>
              <a:latin typeface="Century Gothic" pitchFamily="34" charset="0"/>
            </a:endParaRPr>
          </a:p>
        </p:txBody>
      </p:sp>
    </p:spTree>
  </p:cSld>
  <p:clrMapOvr>
    <a:masterClrMapping/>
  </p:clrMapOvr>
  <p:transition advClick="0" advTm="12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D:\Мои документы\Воробьёва\Массовые\ВОВ\1473318977_01.jpg"/>
          <p:cNvPicPr>
            <a:picLocks noChangeAspect="1" noChangeArrowheads="1"/>
          </p:cNvPicPr>
          <p:nvPr/>
        </p:nvPicPr>
        <p:blipFill>
          <a:blip r:embed="rId2" cstate="print"/>
          <a:srcRect/>
          <a:stretch>
            <a:fillRect/>
          </a:stretch>
        </p:blipFill>
        <p:spPr bwMode="auto">
          <a:xfrm>
            <a:off x="284549" y="949085"/>
            <a:ext cx="8574902" cy="4136099"/>
          </a:xfrm>
          <a:prstGeom prst="rect">
            <a:avLst/>
          </a:prstGeom>
          <a:noFill/>
          <a:ln w="28575">
            <a:solidFill>
              <a:schemeClr val="tx1">
                <a:lumMod val="85000"/>
                <a:lumOff val="15000"/>
              </a:schemeClr>
            </a:solidFill>
          </a:ln>
          <a:effectLst>
            <a:innerShdw blurRad="114300">
              <a:prstClr val="black"/>
            </a:innerShdw>
          </a:effectLst>
        </p:spPr>
      </p:pic>
      <p:sp>
        <p:nvSpPr>
          <p:cNvPr id="3" name="Прямоугольник 2"/>
          <p:cNvSpPr/>
          <p:nvPr/>
        </p:nvSpPr>
        <p:spPr>
          <a:xfrm>
            <a:off x="1719296" y="5243716"/>
            <a:ext cx="5705408" cy="1569660"/>
          </a:xfrm>
          <a:prstGeom prst="rect">
            <a:avLst/>
          </a:prstGeom>
        </p:spPr>
        <p:txBody>
          <a:bodyPr wrap="none">
            <a:spAutoFit/>
          </a:bodyPr>
          <a:lstStyle/>
          <a:p>
            <a:pPr algn="ctr">
              <a:lnSpc>
                <a:spcPct val="80000"/>
              </a:lnSpc>
            </a:pPr>
            <a:r>
              <a:rPr lang="ru-RU" sz="4000" b="1" dirty="0" smtClean="0">
                <a:ln w="19050">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114300">
                    <a:prstClr val="black"/>
                  </a:innerShdw>
                </a:effectLst>
                <a:latin typeface="Century Gothic" pitchFamily="34" charset="0"/>
              </a:rPr>
              <a:t>8 сентября 1941 года</a:t>
            </a:r>
          </a:p>
          <a:p>
            <a:pPr algn="ctr">
              <a:lnSpc>
                <a:spcPct val="80000"/>
              </a:lnSpc>
            </a:pPr>
            <a:r>
              <a:rPr lang="ru-RU" sz="4000" b="1" dirty="0" smtClean="0">
                <a:ln w="19050">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114300">
                    <a:prstClr val="black"/>
                  </a:innerShdw>
                </a:effectLst>
                <a:latin typeface="Century Gothic" pitchFamily="34" charset="0"/>
              </a:rPr>
              <a:t>-</a:t>
            </a:r>
          </a:p>
          <a:p>
            <a:pPr algn="ctr">
              <a:lnSpc>
                <a:spcPct val="80000"/>
              </a:lnSpc>
            </a:pPr>
            <a:r>
              <a:rPr lang="ru-RU" sz="4000" b="1" dirty="0" smtClean="0">
                <a:ln w="19050">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114300">
                    <a:prstClr val="black"/>
                  </a:innerShdw>
                </a:effectLst>
                <a:latin typeface="Century Gothic" pitchFamily="34" charset="0"/>
              </a:rPr>
              <a:t>27 января 1944 года</a:t>
            </a:r>
          </a:p>
        </p:txBody>
      </p:sp>
      <p:sp>
        <p:nvSpPr>
          <p:cNvPr id="4" name="Прямоугольник 3"/>
          <p:cNvSpPr/>
          <p:nvPr/>
        </p:nvSpPr>
        <p:spPr>
          <a:xfrm>
            <a:off x="852873" y="188640"/>
            <a:ext cx="7438255" cy="683264"/>
          </a:xfrm>
          <a:prstGeom prst="rect">
            <a:avLst/>
          </a:prstGeom>
        </p:spPr>
        <p:txBody>
          <a:bodyPr wrap="none">
            <a:spAutoFit/>
          </a:bodyPr>
          <a:lstStyle/>
          <a:p>
            <a:pPr algn="ctr">
              <a:lnSpc>
                <a:spcPct val="80000"/>
              </a:lnSpc>
            </a:pPr>
            <a:r>
              <a:rPr lang="ru-RU" sz="4800" b="1" dirty="0" smtClean="0">
                <a:ln w="19050">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114300">
                    <a:prstClr val="black"/>
                  </a:innerShdw>
                </a:effectLst>
                <a:latin typeface="Century Gothic" pitchFamily="34" charset="0"/>
              </a:rPr>
              <a:t>БЛОКАДА ЛЕНИНГРАДА</a:t>
            </a:r>
          </a:p>
        </p:txBody>
      </p:sp>
    </p:spTree>
  </p:cSld>
  <p:clrMapOvr>
    <a:masterClrMapping/>
  </p:clrMapOvr>
  <p:transition advClick="0" advTm="12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1"/>
          <p:cNvSpPr txBox="1">
            <a:spLocks/>
          </p:cNvSpPr>
          <p:nvPr/>
        </p:nvSpPr>
        <p:spPr>
          <a:xfrm>
            <a:off x="0" y="0"/>
            <a:ext cx="9144000" cy="6885384"/>
          </a:xfrm>
          <a:prstGeom prst="rect">
            <a:avLst/>
          </a:prstGeom>
          <a:noFill/>
          <a:ln>
            <a:noFill/>
          </a:ln>
        </p:spPr>
        <p:txBody>
          <a:bodyPr/>
          <a:lstStyle/>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Я вспоминаю хлеб блокадных лет,</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Который в детском доме нам давали.</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Не из муки он был - из наших бед,</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И что в него тогда только не клали!</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Хлеб был с мякиною, макухой и ботвой,</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С корой. Колючий так, что режет десна.</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Тяжелый, горький - с хвоей, лебедой,</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На праздник, очень редко - чистый просто.</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Но самый сильный голод был, когда</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Хлеб мы по два-три дня не получали.</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Мы понимали, что война – это беда,</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Но каждый день с надеждой хлеба ждали.</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Не дни мы голодали, а года.</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Хоть раз наесться досыта мечтали.</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Кто видел, не забудет никогда,</a:t>
            </a:r>
          </a:p>
          <a:p>
            <a:pPr marL="342900" marR="0" lvl="0" algn="l" defTabSz="914400" rtl="0" eaLnBrk="1" fontAlgn="auto" latinLnBrk="0" hangingPunct="1">
              <a:lnSpc>
                <a:spcPct val="100000"/>
              </a:lnSpc>
              <a:spcAft>
                <a:spcPts val="0"/>
              </a:spcAft>
              <a:buClrTx/>
              <a:buSzTx/>
              <a:buFont typeface="Times New Roman" pitchFamily="18" charset="0"/>
              <a:buNone/>
              <a:tabLst/>
              <a:defRPr/>
            </a:pPr>
            <a:r>
              <a:rPr lang="ru-RU" sz="2600" b="1" i="1" dirty="0" smtClean="0">
                <a:ln w="6350">
                  <a:solidFill>
                    <a:schemeClr val="bg1"/>
                  </a:solidFill>
                </a:ln>
                <a:latin typeface="Century Gothic" pitchFamily="34" charset="0"/>
              </a:rPr>
              <a:t>Как с голоду детишки умирали.</a:t>
            </a:r>
            <a:r>
              <a:rPr lang="ru-RU" sz="2800" b="1" i="1" dirty="0" smtClean="0">
                <a:ln w="6350">
                  <a:solidFill>
                    <a:schemeClr val="bg1"/>
                  </a:solidFill>
                </a:ln>
                <a:latin typeface="Century Gothic" pitchFamily="34" charset="0"/>
              </a:rPr>
              <a:t> </a:t>
            </a:r>
          </a:p>
          <a:p>
            <a:pPr marL="342900" algn="r">
              <a:buFont typeface="Times New Roman" pitchFamily="18" charset="0"/>
              <a:buNone/>
            </a:pPr>
            <a:r>
              <a:rPr lang="ru-RU" sz="2600" b="1" dirty="0" smtClean="0">
                <a:ln w="6350">
                  <a:solidFill>
                    <a:schemeClr val="bg1"/>
                  </a:solidFill>
                </a:ln>
                <a:latin typeface="Century Gothic" pitchFamily="34" charset="0"/>
              </a:rPr>
              <a:t>(Л. </a:t>
            </a:r>
            <a:r>
              <a:rPr lang="ru-RU" sz="2600" b="1" dirty="0" err="1" smtClean="0">
                <a:ln w="6350">
                  <a:solidFill>
                    <a:schemeClr val="bg1"/>
                  </a:solidFill>
                </a:ln>
                <a:latin typeface="Century Gothic" pitchFamily="34" charset="0"/>
              </a:rPr>
              <a:t>Хямелянина</a:t>
            </a:r>
            <a:r>
              <a:rPr lang="ru-RU" sz="2600" b="1" dirty="0" smtClean="0">
                <a:ln w="6350">
                  <a:solidFill>
                    <a:schemeClr val="bg1"/>
                  </a:solidFill>
                </a:ln>
                <a:latin typeface="Century Gothic" pitchFamily="34" charset="0"/>
              </a:rPr>
              <a:t>)</a:t>
            </a:r>
          </a:p>
          <a:p>
            <a:pPr marL="342900" marR="0" lvl="0" indent="-342900" algn="l" defTabSz="914400" rtl="0" eaLnBrk="1" fontAlgn="auto" latinLnBrk="0" hangingPunct="1">
              <a:lnSpc>
                <a:spcPct val="100000"/>
              </a:lnSpc>
              <a:spcBef>
                <a:spcPct val="20000"/>
              </a:spcBef>
              <a:spcAft>
                <a:spcPts val="0"/>
              </a:spcAft>
              <a:buClrTx/>
              <a:buSzTx/>
              <a:buFont typeface="Times New Roman" pitchFamily="18" charset="0"/>
              <a:buNone/>
              <a:tabLst/>
              <a:defRPr/>
            </a:pPr>
            <a:endParaRPr kumimoji="0" lang="ru-RU"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advClick="0" advTm="12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5356373"/>
            <a:ext cx="9144000" cy="1384995"/>
          </a:xfrm>
          <a:prstGeom prst="rect">
            <a:avLst/>
          </a:prstGeom>
        </p:spPr>
        <p:txBody>
          <a:bodyPr wrap="square">
            <a:spAutoFit/>
          </a:bodyPr>
          <a:lstStyle/>
          <a:p>
            <a:pPr algn="ctr"/>
            <a:r>
              <a:rPr lang="ru-RU" sz="2800" b="1" dirty="0">
                <a:ln w="6350">
                  <a:solidFill>
                    <a:schemeClr val="bg1"/>
                  </a:solidFill>
                </a:ln>
                <a:latin typeface="Century Gothic" pitchFamily="34" charset="0"/>
              </a:rPr>
              <a:t>Замёрзли </a:t>
            </a:r>
            <a:r>
              <a:rPr lang="ru-RU" sz="2800" b="1" dirty="0" smtClean="0">
                <a:ln w="6350">
                  <a:solidFill>
                    <a:schemeClr val="bg1"/>
                  </a:solidFill>
                </a:ln>
                <a:latin typeface="Century Gothic" pitchFamily="34" charset="0"/>
              </a:rPr>
              <a:t>водопровод и </a:t>
            </a:r>
            <a:r>
              <a:rPr lang="ru-RU" sz="2800" b="1" dirty="0">
                <a:ln w="6350">
                  <a:solidFill>
                    <a:schemeClr val="bg1"/>
                  </a:solidFill>
                </a:ln>
                <a:latin typeface="Century Gothic" pitchFamily="34" charset="0"/>
              </a:rPr>
              <a:t>канализация</a:t>
            </a:r>
            <a:r>
              <a:rPr lang="ru-RU" sz="2800" b="1" dirty="0" smtClean="0">
                <a:ln w="6350">
                  <a:solidFill>
                    <a:schemeClr val="bg1"/>
                  </a:solidFill>
                </a:ln>
                <a:latin typeface="Century Gothic" pitchFamily="34" charset="0"/>
              </a:rPr>
              <a:t>. За </a:t>
            </a:r>
            <a:r>
              <a:rPr lang="ru-RU" sz="2800" b="1" dirty="0">
                <a:ln w="6350">
                  <a:solidFill>
                    <a:schemeClr val="bg1"/>
                  </a:solidFill>
                </a:ln>
                <a:latin typeface="Century Gothic" pitchFamily="34" charset="0"/>
              </a:rPr>
              <a:t>водой ходили на набережную Невы, делали прорубь и набирали воду под обстрелами</a:t>
            </a:r>
          </a:p>
        </p:txBody>
      </p:sp>
      <p:pic>
        <p:nvPicPr>
          <p:cNvPr id="7170" name="Picture 2" descr="Похожее изображение"/>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0077" y="620688"/>
            <a:ext cx="8623847" cy="4536504"/>
          </a:xfrm>
          <a:prstGeom prst="rect">
            <a:avLst/>
          </a:prstGeom>
          <a:noFill/>
          <a:ln w="28575">
            <a:solidFill>
              <a:schemeClr val="tx1">
                <a:lumMod val="85000"/>
                <a:lumOff val="15000"/>
              </a:schemeClr>
            </a:solidFill>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85415322"/>
      </p:ext>
    </p:extLst>
  </p:cSld>
  <p:clrMapOvr>
    <a:masterClrMapping/>
  </p:clrMapOvr>
  <p:transition advClick="0" advTm="12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Похожее изображение"/>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454" y="191635"/>
            <a:ext cx="8516018" cy="5821497"/>
          </a:xfrm>
          <a:prstGeom prst="rect">
            <a:avLst/>
          </a:prstGeom>
          <a:noFill/>
          <a:ln w="28575">
            <a:solidFill>
              <a:schemeClr val="tx1">
                <a:lumMod val="85000"/>
                <a:lumOff val="15000"/>
              </a:schemeClr>
            </a:solidFill>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579561" y="6207695"/>
            <a:ext cx="7984878" cy="523220"/>
          </a:xfrm>
          <a:prstGeom prst="rect">
            <a:avLst/>
          </a:prstGeom>
        </p:spPr>
        <p:txBody>
          <a:bodyPr wrap="none">
            <a:spAutoFit/>
          </a:bodyPr>
          <a:lstStyle/>
          <a:p>
            <a:pPr algn="ctr"/>
            <a:r>
              <a:rPr lang="ru-RU" sz="2800" b="1" dirty="0">
                <a:ln w="6350">
                  <a:solidFill>
                    <a:schemeClr val="bg1"/>
                  </a:solidFill>
                </a:ln>
                <a:latin typeface="Century Gothic" pitchFamily="34" charset="0"/>
              </a:rPr>
              <a:t>Люди умирали, и их не успевали хоронить</a:t>
            </a:r>
          </a:p>
        </p:txBody>
      </p:sp>
    </p:spTree>
    <p:extLst>
      <p:ext uri="{BB962C8B-B14F-4D97-AF65-F5344CB8AC3E}">
        <p14:creationId xmlns="" xmlns:p14="http://schemas.microsoft.com/office/powerpoint/2010/main" val="3318861800"/>
      </p:ext>
    </p:extLst>
  </p:cSld>
  <p:clrMapOvr>
    <a:masterClrMapping/>
  </p:clrMapOvr>
  <p:transition advClick="0" advTm="12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0"/>
          <p:cNvPicPr>
            <a:picLocks noChangeAspect="1" noChangeArrowheads="1"/>
          </p:cNvPicPr>
          <p:nvPr/>
        </p:nvPicPr>
        <p:blipFill>
          <a:blip r:embed="rId2" cstate="print"/>
          <a:srcRect b="4570"/>
          <a:stretch>
            <a:fillRect/>
          </a:stretch>
        </p:blipFill>
        <p:spPr bwMode="auto">
          <a:xfrm>
            <a:off x="230487" y="321894"/>
            <a:ext cx="8683026" cy="6214212"/>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 y="0"/>
            <a:ext cx="9144000" cy="3385542"/>
          </a:xfrm>
          <a:prstGeom prst="rect">
            <a:avLst/>
          </a:prstGeom>
          <a:noFill/>
          <a:ln w="9525">
            <a:noFill/>
            <a:miter lim="800000"/>
            <a:headEnd/>
            <a:tailEnd/>
          </a:ln>
        </p:spPr>
        <p:txBody>
          <a:bodyPr wrap="square">
            <a:spAutoFit/>
          </a:bodyPr>
          <a:lstStyle/>
          <a:p>
            <a:pPr algn="ctr"/>
            <a:r>
              <a:rPr lang="ru-RU" sz="2400" b="1" dirty="0">
                <a:solidFill>
                  <a:srgbClr val="0033CC"/>
                </a:solidFill>
                <a:cs typeface="Arial" charset="0"/>
              </a:rPr>
              <a:t>    </a:t>
            </a:r>
            <a:r>
              <a:rPr lang="ru-RU" sz="2800" b="1" dirty="0" smtClean="0">
                <a:ln w="6350">
                  <a:solidFill>
                    <a:schemeClr val="bg1"/>
                  </a:solidFill>
                </a:ln>
                <a:latin typeface="Century Gothic" pitchFamily="34" charset="0"/>
              </a:rPr>
              <a:t>Зимой 1941-1942 г. в городе развелось много крыс. Они нападали на полуголодных  и обессилевших стариков и детей. Никаких кошек или собак в городе к этому времени уже не осталось. Крысы не только уничтожали и без того скудные запасы продовольствия, они были и потенциальными разносчиками чумы</a:t>
            </a:r>
          </a:p>
          <a:p>
            <a:pPr algn="ctr"/>
            <a:r>
              <a:rPr lang="ru-RU" dirty="0">
                <a:cs typeface="Arial" charset="0"/>
              </a:rPr>
              <a:t> </a:t>
            </a:r>
          </a:p>
        </p:txBody>
      </p:sp>
      <p:sp>
        <p:nvSpPr>
          <p:cNvPr id="5" name="Прямоугольник 4"/>
          <p:cNvSpPr/>
          <p:nvPr/>
        </p:nvSpPr>
        <p:spPr>
          <a:xfrm>
            <a:off x="0" y="5931277"/>
            <a:ext cx="9144000" cy="954107"/>
          </a:xfrm>
          <a:prstGeom prst="rect">
            <a:avLst/>
          </a:prstGeom>
        </p:spPr>
        <p:txBody>
          <a:bodyPr wrap="square">
            <a:spAutoFit/>
          </a:bodyPr>
          <a:lstStyle/>
          <a:p>
            <a:pPr algn="ctr"/>
            <a:r>
              <a:rPr lang="ru-RU" sz="2800" b="1" dirty="0" smtClean="0">
                <a:ln w="6350">
                  <a:solidFill>
                    <a:schemeClr val="bg1"/>
                  </a:solidFill>
                </a:ln>
                <a:latin typeface="Century Gothic" pitchFamily="34" charset="0"/>
              </a:rPr>
              <a:t>В апреле 1943 года в Ленинград из Ярославля привезли четыре вагона дымчатых кошек</a:t>
            </a:r>
          </a:p>
        </p:txBody>
      </p:sp>
      <p:sp>
        <p:nvSpPr>
          <p:cNvPr id="1026" name="AutoShape 2" descr="Картинки по запросу памятник блокадные кош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7" name="Picture 3" descr="D:\Воробьева\Блокада Ленинграда\pamyatnik-koshkam-blokadnogo-leningrada-1170x767.jpg"/>
          <p:cNvPicPr>
            <a:picLocks noChangeAspect="1" noChangeArrowheads="1"/>
          </p:cNvPicPr>
          <p:nvPr/>
        </p:nvPicPr>
        <p:blipFill>
          <a:blip r:embed="rId2" cstate="print"/>
          <a:srcRect/>
          <a:stretch>
            <a:fillRect/>
          </a:stretch>
        </p:blipFill>
        <p:spPr bwMode="auto">
          <a:xfrm>
            <a:off x="2411760" y="3116966"/>
            <a:ext cx="4320480" cy="2832314"/>
          </a:xfrm>
          <a:prstGeom prst="rect">
            <a:avLst/>
          </a:prstGeom>
          <a:noFill/>
          <a:ln w="28575">
            <a:solidFill>
              <a:schemeClr val="tx1">
                <a:lumMod val="85000"/>
                <a:lumOff val="15000"/>
              </a:schemeClr>
            </a:solidFill>
          </a:ln>
          <a:effectLst>
            <a:innerShdw blurRad="114300">
              <a:prstClr val="black"/>
            </a:innerShdw>
          </a:effectLst>
        </p:spPr>
      </p:pic>
      <p:sp>
        <p:nvSpPr>
          <p:cNvPr id="1029" name="AutoShape 5" descr="Картинки по запросу памятник блокадные кош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D:\Воробьева\Блокада Ленинграда\pic_006bb1b03383795839086fc93177247a.jpg"/>
          <p:cNvPicPr>
            <a:picLocks noChangeAspect="1" noChangeArrowheads="1"/>
          </p:cNvPicPr>
          <p:nvPr/>
        </p:nvPicPr>
        <p:blipFill>
          <a:blip r:embed="rId3" cstate="print"/>
          <a:srcRect l="19800" t="13500" r="31601"/>
          <a:stretch>
            <a:fillRect/>
          </a:stretch>
        </p:blipFill>
        <p:spPr bwMode="auto">
          <a:xfrm>
            <a:off x="6876256" y="3428999"/>
            <a:ext cx="2016224" cy="2392403"/>
          </a:xfrm>
          <a:prstGeom prst="rect">
            <a:avLst/>
          </a:prstGeom>
          <a:noFill/>
          <a:ln w="28575">
            <a:solidFill>
              <a:schemeClr val="tx1">
                <a:lumMod val="85000"/>
                <a:lumOff val="15000"/>
              </a:schemeClr>
            </a:solidFill>
          </a:ln>
          <a:effectLst>
            <a:innerShdw blurRad="114300">
              <a:prstClr val="black"/>
            </a:innerShdw>
          </a:effectLst>
        </p:spPr>
      </p:pic>
      <p:pic>
        <p:nvPicPr>
          <p:cNvPr id="1031" name="Picture 7" descr="D:\Воробьева\Блокада Ленинграда\Koti-Leningrada.jpg"/>
          <p:cNvPicPr>
            <a:picLocks noChangeAspect="1" noChangeArrowheads="1"/>
          </p:cNvPicPr>
          <p:nvPr/>
        </p:nvPicPr>
        <p:blipFill>
          <a:blip r:embed="rId4" cstate="print"/>
          <a:srcRect l="23937" t="15395" r="28909" b="5385"/>
          <a:stretch>
            <a:fillRect/>
          </a:stretch>
        </p:blipFill>
        <p:spPr bwMode="auto">
          <a:xfrm>
            <a:off x="251520" y="3456874"/>
            <a:ext cx="2016224" cy="2276382"/>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7026"/>
            <a:ext cx="9144000" cy="851694"/>
          </a:xfrm>
        </p:spPr>
        <p:txBody>
          <a:bodyPr>
            <a:noAutofit/>
          </a:bodyPr>
          <a:lstStyle/>
          <a:p>
            <a:pPr algn="just"/>
            <a:r>
              <a:rPr lang="ru-RU" altLang="ru-RU" sz="2400" dirty="0" smtClean="0">
                <a:ln w="6350">
                  <a:solidFill>
                    <a:schemeClr val="bg1"/>
                  </a:solidFill>
                </a:ln>
                <a:latin typeface="Century Gothic" pitchFamily="34" charset="0"/>
                <a:ea typeface="+mn-ea"/>
                <a:cs typeface="+mn-cs"/>
              </a:rPr>
              <a:t>   Кудрин </a:t>
            </a:r>
            <a:r>
              <a:rPr lang="ru-RU" altLang="ru-RU" sz="2400" dirty="0">
                <a:ln w="6350">
                  <a:solidFill>
                    <a:schemeClr val="bg1"/>
                  </a:solidFill>
                </a:ln>
                <a:latin typeface="Century Gothic" pitchFamily="34" charset="0"/>
                <a:ea typeface="+mn-ea"/>
                <a:cs typeface="+mn-cs"/>
              </a:rPr>
              <a:t>И. Живы. Выдержим. Победим. / И. Кудрин // Родина. -2005. – С. 44-45.</a:t>
            </a:r>
          </a:p>
        </p:txBody>
      </p:sp>
      <p:sp>
        <p:nvSpPr>
          <p:cNvPr id="3" name="Текст 2"/>
          <p:cNvSpPr>
            <a:spLocks noGrp="1"/>
          </p:cNvSpPr>
          <p:nvPr>
            <p:ph type="body" idx="2"/>
          </p:nvPr>
        </p:nvSpPr>
        <p:spPr>
          <a:xfrm>
            <a:off x="0" y="1524000"/>
            <a:ext cx="5148064" cy="5334000"/>
          </a:xfrm>
        </p:spPr>
        <p:txBody>
          <a:bodyPr>
            <a:noAutofit/>
          </a:bodyPr>
          <a:lstStyle/>
          <a:p>
            <a:pPr algn="ctr"/>
            <a:r>
              <a:rPr lang="ru-RU" altLang="ru-RU" sz="2200" b="1" dirty="0">
                <a:ln w="6350">
                  <a:solidFill>
                    <a:schemeClr val="bg1"/>
                  </a:solidFill>
                </a:ln>
                <a:latin typeface="Century Gothic" pitchFamily="34" charset="0"/>
              </a:rPr>
              <a:t>В статье опубликованы воспоминания  нейрохирурга Ивана Кудрина о блокадном Ленинграде. С первых дней Великой Отечественной войны его назначают старшим хирургом </a:t>
            </a:r>
            <a:r>
              <a:rPr lang="ru-RU" altLang="ru-RU" sz="2200" b="1" dirty="0" err="1">
                <a:ln w="6350">
                  <a:solidFill>
                    <a:schemeClr val="bg1"/>
                  </a:solidFill>
                </a:ln>
                <a:latin typeface="Century Gothic" pitchFamily="34" charset="0"/>
              </a:rPr>
              <a:t>оперкоек</a:t>
            </a:r>
            <a:r>
              <a:rPr lang="ru-RU" altLang="ru-RU" sz="2200" b="1" dirty="0">
                <a:ln w="6350">
                  <a:solidFill>
                    <a:schemeClr val="bg1"/>
                  </a:solidFill>
                </a:ln>
                <a:latin typeface="Century Gothic" pitchFamily="34" charset="0"/>
              </a:rPr>
              <a:t>  в Институте Бехтерева. Всю блокаду он работает в осажденном городе  в нескольких госпиталях, консультирует в трех эвакогоспиталях, совершая под бомбежками и артобстрелами огромные пешие  переходы из одного конца города в </a:t>
            </a:r>
            <a:r>
              <a:rPr lang="ru-RU" altLang="ru-RU" sz="2200" b="1" dirty="0" smtClean="0">
                <a:ln w="6350">
                  <a:solidFill>
                    <a:schemeClr val="bg1"/>
                  </a:solidFill>
                </a:ln>
                <a:latin typeface="Century Gothic" pitchFamily="34" charset="0"/>
              </a:rPr>
              <a:t>другой</a:t>
            </a:r>
            <a:endParaRPr lang="ru-RU" altLang="ru-RU" sz="2200" b="1" dirty="0">
              <a:ln w="6350">
                <a:solidFill>
                  <a:schemeClr val="bg1"/>
                </a:solidFill>
              </a:ln>
              <a:latin typeface="Century Gothic" pitchFamily="34" charset="0"/>
            </a:endParaRPr>
          </a:p>
        </p:txBody>
      </p:sp>
      <p:pic>
        <p:nvPicPr>
          <p:cNvPr id="7170" name="Picture 2" descr="C:\Documents and Settings\biblio_1.BIBL_NEW_C01\Мои документы\сорокина\Сорокина А\CCF23012014_00005.jpg"/>
          <p:cNvPicPr>
            <a:picLocks noGrp="1" noChangeAspect="1" noChangeArrowheads="1"/>
          </p:cNvPicPr>
          <p:nvPr>
            <p:ph sz="half" idx="1"/>
          </p:nvPr>
        </p:nvPicPr>
        <p:blipFill>
          <a:blip r:embed="rId2" cstate="print"/>
          <a:srcRect l="7973" t="-212" b="4252"/>
          <a:stretch>
            <a:fillRect/>
          </a:stretch>
        </p:blipFill>
        <p:spPr bwMode="auto">
          <a:xfrm>
            <a:off x="5148064" y="1155605"/>
            <a:ext cx="3616401" cy="4649659"/>
          </a:xfrm>
          <a:prstGeom prst="rect">
            <a:avLst/>
          </a:prstGeom>
          <a:noFill/>
          <a:ln w="28575">
            <a:solidFill>
              <a:schemeClr val="tx1">
                <a:lumMod val="85000"/>
                <a:lumOff val="15000"/>
              </a:schemeClr>
            </a:solidFill>
          </a:ln>
          <a:effectLst>
            <a:innerShdw blurRad="114300">
              <a:prstClr val="black"/>
            </a:innerShdw>
          </a:effectLst>
        </p:spPr>
      </p:pic>
      <p:pic>
        <p:nvPicPr>
          <p:cNvPr id="7171" name="Picture 3" descr="C:\Documents and Settings\biblio_1.BIBL_NEW_C01\Мои документы\сорокина\Сорокина А\CCF23012014_00006.jpg"/>
          <p:cNvPicPr>
            <a:picLocks noChangeAspect="1" noChangeArrowheads="1"/>
          </p:cNvPicPr>
          <p:nvPr/>
        </p:nvPicPr>
        <p:blipFill>
          <a:blip r:embed="rId3" cstate="print"/>
          <a:srcRect l="6323" t="3042" r="3052" b="5707"/>
          <a:stretch>
            <a:fillRect/>
          </a:stretch>
        </p:blipFill>
        <p:spPr bwMode="auto">
          <a:xfrm>
            <a:off x="6653030" y="3501008"/>
            <a:ext cx="2311457" cy="3225290"/>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5877272"/>
            <a:ext cx="9144000" cy="100811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800" b="1" dirty="0" smtClean="0">
                <a:ln w="6350">
                  <a:solidFill>
                    <a:schemeClr val="bg1"/>
                  </a:solidFill>
                </a:ln>
                <a:latin typeface="Century Gothic" pitchFamily="34" charset="0"/>
              </a:rPr>
              <a:t>У стен Исаакиевского собора жителями  блокадного Ленинграда был устроен огород</a:t>
            </a:r>
            <a:endParaRPr lang="ru-RU" sz="2800" b="1" dirty="0">
              <a:ln w="6350">
                <a:solidFill>
                  <a:schemeClr val="bg1"/>
                </a:solidFill>
              </a:ln>
              <a:latin typeface="Century Gothic" pitchFamily="34" charset="0"/>
            </a:endParaRPr>
          </a:p>
        </p:txBody>
      </p:sp>
      <p:pic>
        <p:nvPicPr>
          <p:cNvPr id="3" name="Picture 2" descr="C:\Users\Мариночка\Desktop\фото Блокады\gallery_6_208_1819118.jpg"/>
          <p:cNvPicPr>
            <a:picLocks noChangeAspect="1" noChangeArrowheads="1"/>
          </p:cNvPicPr>
          <p:nvPr/>
        </p:nvPicPr>
        <p:blipFill>
          <a:blip r:embed="rId2" cstate="print"/>
          <a:srcRect/>
          <a:stretch>
            <a:fillRect/>
          </a:stretch>
        </p:blipFill>
        <p:spPr bwMode="auto">
          <a:xfrm>
            <a:off x="4727426" y="332656"/>
            <a:ext cx="4165054" cy="5421065"/>
          </a:xfrm>
          <a:prstGeom prst="rect">
            <a:avLst/>
          </a:prstGeom>
          <a:noFill/>
          <a:ln w="28575">
            <a:solidFill>
              <a:schemeClr val="tx1">
                <a:lumMod val="85000"/>
                <a:lumOff val="15000"/>
              </a:schemeClr>
            </a:solidFill>
          </a:ln>
          <a:effectLst>
            <a:innerShdw blurRad="114300">
              <a:prstClr val="black"/>
            </a:innerShdw>
          </a:effectLst>
        </p:spPr>
      </p:pic>
      <p:pic>
        <p:nvPicPr>
          <p:cNvPr id="4" name="Picture 3" descr="C:\Users\Мариночка\Desktop\фото Блокады\46-photo.jpg"/>
          <p:cNvPicPr>
            <a:picLocks noChangeAspect="1" noChangeArrowheads="1"/>
          </p:cNvPicPr>
          <p:nvPr/>
        </p:nvPicPr>
        <p:blipFill>
          <a:blip r:embed="rId3" cstate="print">
            <a:lum contrast="20000"/>
          </a:blip>
          <a:srcRect/>
          <a:stretch>
            <a:fillRect/>
          </a:stretch>
        </p:blipFill>
        <p:spPr bwMode="auto">
          <a:xfrm>
            <a:off x="251520" y="329220"/>
            <a:ext cx="4248472" cy="5404036"/>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301208"/>
            <a:ext cx="9144000" cy="1384995"/>
          </a:xfrm>
          <a:prstGeom prst="rect">
            <a:avLst/>
          </a:prstGeom>
        </p:spPr>
        <p:txBody>
          <a:bodyPr wrap="square">
            <a:spAutoFit/>
          </a:bodyPr>
          <a:lstStyle/>
          <a:p>
            <a:pPr algn="ctr"/>
            <a:r>
              <a:rPr lang="ru-RU" sz="2800" b="1" dirty="0" smtClean="0">
                <a:ln w="6350">
                  <a:solidFill>
                    <a:schemeClr val="bg1"/>
                  </a:solidFill>
                </a:ln>
                <a:latin typeface="Century Gothic" pitchFamily="34" charset="0"/>
              </a:rPr>
              <a:t>Основным путем, по которому могло осуществляться в снабжение Ленинграда, стало Ладожское озеро</a:t>
            </a:r>
            <a:endParaRPr lang="ru-RU" sz="2800" b="1" dirty="0">
              <a:ln w="6350">
                <a:solidFill>
                  <a:schemeClr val="bg1"/>
                </a:solidFill>
              </a:ln>
              <a:latin typeface="Century Gothic" pitchFamily="34" charset="0"/>
            </a:endParaRPr>
          </a:p>
        </p:txBody>
      </p:sp>
      <p:pic>
        <p:nvPicPr>
          <p:cNvPr id="3074" name="Picture 2" descr="&amp;Kcy;&amp;acy;&amp;rcy;&amp;tcy;&amp;icy;&amp;ncy;&amp;kcy;&amp;icy; &amp;pcy;&amp;ocy; &amp;zcy;&amp;acy;&amp;pcy;&amp;rcy;&amp;ocy;&amp;scy;&amp;ucy; &amp;bcy;&amp;lcy;&amp;ocy;&amp;kcy;&amp;acy;&amp;dcy;&amp;acy; &amp;lcy;&amp;iecy;&amp;ncy;&amp;icy;&amp;ncy;&amp;gcy;&amp;rcy;&amp;acy;&amp;dcy;&amp;acy; &amp;dcy;&amp;ocy;&amp;rcy;&amp;ocy;&amp;gcy;&amp;acy; &amp;zhcy;&amp;icy;&amp;zcy;&amp;ncy;&amp;icy; &amp;kcy;&amp;acy;&amp;rcy;&amp;tcy;&amp;acy;"/>
          <p:cNvPicPr>
            <a:picLocks noChangeAspect="1" noChangeArrowheads="1"/>
          </p:cNvPicPr>
          <p:nvPr/>
        </p:nvPicPr>
        <p:blipFill>
          <a:blip r:embed="rId2" cstate="print"/>
          <a:srcRect/>
          <a:stretch>
            <a:fillRect/>
          </a:stretch>
        </p:blipFill>
        <p:spPr bwMode="auto">
          <a:xfrm>
            <a:off x="135234" y="476672"/>
            <a:ext cx="8873532" cy="4464496"/>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6512" y="44624"/>
            <a:ext cx="9433048" cy="1944216"/>
          </a:xfrm>
          <a:prstGeom prst="rect">
            <a:avLst/>
          </a:prstGeom>
        </p:spPr>
        <p:txBody>
          <a:bodyPr>
            <a:noAutofit/>
          </a:bodyPr>
          <a:lstStyle/>
          <a:p>
            <a:pPr lvl="0">
              <a:spcBef>
                <a:spcPct val="0"/>
              </a:spcBef>
              <a:defRPr/>
            </a:pPr>
            <a:r>
              <a:rPr lang="ru-RU" altLang="ru-RU" sz="2000" b="1" dirty="0" smtClean="0">
                <a:ln w="6350">
                  <a:solidFill>
                    <a:schemeClr val="bg1"/>
                  </a:solidFill>
                </a:ln>
                <a:latin typeface="Century Gothic" pitchFamily="34" charset="0"/>
              </a:rPr>
              <a:t>   Т3(2)</a:t>
            </a:r>
          </a:p>
          <a:p>
            <a:pPr lvl="0">
              <a:spcBef>
                <a:spcPct val="0"/>
              </a:spcBef>
              <a:defRPr/>
            </a:pPr>
            <a:r>
              <a:rPr lang="ru-RU" altLang="ru-RU" sz="2000" b="1" dirty="0" smtClean="0">
                <a:ln w="6350">
                  <a:solidFill>
                    <a:schemeClr val="bg1"/>
                  </a:solidFill>
                </a:ln>
                <a:latin typeface="Century Gothic" pitchFamily="34" charset="0"/>
              </a:rPr>
              <a:t>   М69</a:t>
            </a:r>
          </a:p>
          <a:p>
            <a:pPr lvl="0">
              <a:spcBef>
                <a:spcPct val="0"/>
              </a:spcBef>
              <a:defRPr/>
            </a:pPr>
            <a:r>
              <a:rPr lang="ru-RU" altLang="ru-RU" sz="2400" b="1" dirty="0" smtClean="0">
                <a:ln w="6350">
                  <a:solidFill>
                    <a:schemeClr val="bg1"/>
                  </a:solidFill>
                </a:ln>
                <a:latin typeface="Century Gothic" pitchFamily="34" charset="0"/>
              </a:rPr>
              <a:t>   Михайлов В.В. Ленинград: Оборона города в 1941 – 1944 гг. / В.В. Михайлов. – М. : </a:t>
            </a:r>
            <a:r>
              <a:rPr lang="ru-RU" altLang="ru-RU" sz="2400" b="1" dirty="0" err="1" smtClean="0">
                <a:ln w="6350">
                  <a:solidFill>
                    <a:schemeClr val="bg1"/>
                  </a:solidFill>
                </a:ln>
                <a:latin typeface="Century Gothic" pitchFamily="34" charset="0"/>
              </a:rPr>
              <a:t>Политизат</a:t>
            </a:r>
            <a:r>
              <a:rPr lang="ru-RU" altLang="ru-RU" sz="2400" b="1" dirty="0" smtClean="0">
                <a:ln w="6350">
                  <a:solidFill>
                    <a:schemeClr val="bg1"/>
                  </a:solidFill>
                </a:ln>
                <a:latin typeface="Century Gothic" pitchFamily="34" charset="0"/>
              </a:rPr>
              <a:t>, 1980. -199 с</a:t>
            </a:r>
            <a:endParaRPr lang="ru-RU" altLang="ru-RU" sz="2400" b="1" dirty="0">
              <a:ln w="6350">
                <a:solidFill>
                  <a:schemeClr val="bg1"/>
                </a:solidFill>
              </a:ln>
              <a:latin typeface="Century Gothic" pitchFamily="34" charset="0"/>
            </a:endParaRPr>
          </a:p>
        </p:txBody>
      </p:sp>
      <p:sp>
        <p:nvSpPr>
          <p:cNvPr id="3" name="Текст 2"/>
          <p:cNvSpPr txBox="1">
            <a:spLocks/>
          </p:cNvSpPr>
          <p:nvPr/>
        </p:nvSpPr>
        <p:spPr>
          <a:xfrm>
            <a:off x="-108520" y="1800200"/>
            <a:ext cx="5832648" cy="5157192"/>
          </a:xfrm>
          <a:prstGeom prst="rect">
            <a:avLst/>
          </a:prstGeom>
        </p:spPr>
        <p:txBody>
          <a:bodyPr>
            <a:noAutofit/>
          </a:bodyPr>
          <a:lstStyle/>
          <a:p>
            <a:pPr marR="0" lvl="0" algn="ctr" defTabSz="914400" rtl="0" eaLnBrk="1" fontAlgn="auto" latinLnBrk="0" hangingPunct="1">
              <a:lnSpc>
                <a:spcPct val="100000"/>
              </a:lnSpc>
              <a:spcAft>
                <a:spcPts val="0"/>
              </a:spcAft>
              <a:buClrTx/>
              <a:buSzTx/>
              <a:tabLst/>
              <a:defRPr/>
            </a:pPr>
            <a:r>
              <a:rPr lang="ru-RU" altLang="ru-RU" sz="2400" b="1" dirty="0" smtClean="0">
                <a:ln w="6350">
                  <a:solidFill>
                    <a:schemeClr val="bg1"/>
                  </a:solidFill>
                </a:ln>
                <a:latin typeface="Century Gothic" pitchFamily="34" charset="0"/>
              </a:rPr>
              <a:t>  В издании рассказывается о героическом подвиге Ленинграда в годы Великой Отечественной войны, о беспримерном мужестве и стойкости его жителей и воинов, о помощи всей страны осажденному городу-фронту.</a:t>
            </a:r>
          </a:p>
          <a:p>
            <a:pPr marR="0" lvl="0" algn="ctr" defTabSz="914400" rtl="0" eaLnBrk="1" fontAlgn="auto" latinLnBrk="0" hangingPunct="1">
              <a:lnSpc>
                <a:spcPct val="100000"/>
              </a:lnSpc>
              <a:spcAft>
                <a:spcPts val="0"/>
              </a:spcAft>
              <a:buClrTx/>
              <a:buSzTx/>
              <a:tabLst/>
              <a:defRPr/>
            </a:pPr>
            <a:r>
              <a:rPr lang="ru-RU" altLang="ru-RU" sz="2400" b="1" dirty="0" smtClean="0">
                <a:ln w="6350">
                  <a:solidFill>
                    <a:schemeClr val="bg1"/>
                  </a:solidFill>
                </a:ln>
                <a:latin typeface="Century Gothic" pitchFamily="34" charset="0"/>
              </a:rPr>
              <a:t>Наряду с документальными материалами автором широко использованы воспоминания участников обороны, воссоздающие незабываемые картины тех дней</a:t>
            </a:r>
            <a:endParaRPr lang="ru-RU" altLang="ru-RU" sz="2400" b="1" dirty="0">
              <a:ln w="6350">
                <a:solidFill>
                  <a:schemeClr val="bg1"/>
                </a:solidFill>
              </a:ln>
              <a:latin typeface="Century Gothic" pitchFamily="34" charset="0"/>
            </a:endParaRPr>
          </a:p>
        </p:txBody>
      </p:sp>
      <p:pic>
        <p:nvPicPr>
          <p:cNvPr id="4" name="Picture 2" descr="C:\Documents and Settings\biblio_1.BIBL_NEW_C01\Мои документы\сорокина\Сорокина А\CCF23012014_00023.jpg"/>
          <p:cNvPicPr>
            <a:picLocks noChangeAspect="1" noChangeArrowheads="1"/>
          </p:cNvPicPr>
          <p:nvPr/>
        </p:nvPicPr>
        <p:blipFill>
          <a:blip r:embed="rId2" cstate="print"/>
          <a:srcRect r="51107" b="41160"/>
          <a:stretch>
            <a:fillRect/>
          </a:stretch>
        </p:blipFill>
        <p:spPr bwMode="auto">
          <a:xfrm>
            <a:off x="5652120" y="1634038"/>
            <a:ext cx="3384376" cy="5107330"/>
          </a:xfrm>
          <a:prstGeom prst="rect">
            <a:avLst/>
          </a:prstGeom>
          <a:noFill/>
          <a:ln w="28575">
            <a:solidFill>
              <a:schemeClr val="tx1">
                <a:lumMod val="85000"/>
                <a:lumOff val="15000"/>
              </a:schemeClr>
            </a:solidFill>
          </a:ln>
          <a:effectLst>
            <a:innerShdw blurRad="114300">
              <a:prstClr val="black"/>
            </a:innerShdw>
          </a:effectLst>
        </p:spPr>
      </p:pic>
    </p:spTree>
    <p:extLst>
      <p:ext uri="{BB962C8B-B14F-4D97-AF65-F5344CB8AC3E}">
        <p14:creationId xmlns:p14="http://schemas.microsoft.com/office/powerpoint/2010/main" xmlns="" val="1053519315"/>
      </p:ext>
    </p:extLst>
  </p:cSld>
  <p:clrMapOvr>
    <a:masterClrMapping/>
  </p:clrMapOvr>
  <p:transition advClick="0" advTm="12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63480" y="6165304"/>
            <a:ext cx="7217040" cy="523220"/>
          </a:xfrm>
          <a:prstGeom prst="rect">
            <a:avLst/>
          </a:prstGeom>
        </p:spPr>
        <p:txBody>
          <a:bodyPr wrap="none">
            <a:spAutoFit/>
          </a:bodyPr>
          <a:lstStyle/>
          <a:p>
            <a:r>
              <a:rPr lang="ru-RU" sz="2800" b="1" i="1" dirty="0" smtClean="0">
                <a:ln w="6350">
                  <a:solidFill>
                    <a:schemeClr val="bg1"/>
                  </a:solidFill>
                </a:ln>
                <a:latin typeface="Century Gothic" pitchFamily="34" charset="0"/>
              </a:rPr>
              <a:t>Водные перевозки осенью 1941 года</a:t>
            </a:r>
            <a:endParaRPr lang="ru-RU" sz="2800" b="1" i="1" dirty="0">
              <a:ln w="6350">
                <a:solidFill>
                  <a:schemeClr val="bg1"/>
                </a:solidFill>
              </a:ln>
              <a:latin typeface="Century Gothic" pitchFamily="34" charset="0"/>
            </a:endParaRPr>
          </a:p>
        </p:txBody>
      </p:sp>
      <p:sp>
        <p:nvSpPr>
          <p:cNvPr id="2050" name="AutoShape 2" descr="&amp;Pcy;&amp;ocy;&amp;khcy;&amp;ocy;&amp;zhcy;&amp;iecy;&amp;iecy; &amp;icy;&amp;zcy;&amp;ocy;&amp;bcy;&amp;rcy;&amp;acy;&amp;zhcy;&amp;iecy;&amp;ncy;&amp;icy;&amp;iecy;"/>
          <p:cNvSpPr>
            <a:spLocks noChangeAspect="1" noChangeArrowheads="1"/>
          </p:cNvSpPr>
          <p:nvPr/>
        </p:nvSpPr>
        <p:spPr bwMode="auto">
          <a:xfrm>
            <a:off x="155575" y="-2354263"/>
            <a:ext cx="6562725" cy="49053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1" name="Picture 3" descr="D:\Мои документы\Воробьёва\Массовые\ВОВ\original_road_123.jpg"/>
          <p:cNvPicPr>
            <a:picLocks noChangeAspect="1" noChangeArrowheads="1"/>
          </p:cNvPicPr>
          <p:nvPr/>
        </p:nvPicPr>
        <p:blipFill>
          <a:blip r:embed="rId2" cstate="print"/>
          <a:srcRect/>
          <a:stretch>
            <a:fillRect/>
          </a:stretch>
        </p:blipFill>
        <p:spPr bwMode="auto">
          <a:xfrm>
            <a:off x="711847" y="260647"/>
            <a:ext cx="7720306" cy="5770621"/>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блокада\о будущности ленинграда.jpg"/>
          <p:cNvPicPr>
            <a:picLocks noChangeAspect="1" noChangeArrowheads="1"/>
          </p:cNvPicPr>
          <p:nvPr/>
        </p:nvPicPr>
        <p:blipFill>
          <a:blip r:embed="rId2" cstate="print"/>
          <a:srcRect l="5756" t="8977" r="4580" b="7805"/>
          <a:stretch>
            <a:fillRect/>
          </a:stretch>
        </p:blipFill>
        <p:spPr bwMode="auto">
          <a:xfrm>
            <a:off x="265212" y="431138"/>
            <a:ext cx="8613577" cy="5995725"/>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613047"/>
            <a:ext cx="9144000" cy="1200329"/>
          </a:xfrm>
          <a:prstGeom prst="rect">
            <a:avLst/>
          </a:prstGeom>
        </p:spPr>
        <p:txBody>
          <a:bodyPr wrap="square">
            <a:spAutoFit/>
          </a:bodyPr>
          <a:lstStyle/>
          <a:p>
            <a:pPr algn="ctr"/>
            <a:r>
              <a:rPr lang="ru-RU" sz="2400" b="1" dirty="0" smtClean="0">
                <a:ln w="6350">
                  <a:solidFill>
                    <a:schemeClr val="bg1"/>
                  </a:solidFill>
                </a:ln>
                <a:latin typeface="Century Gothic" pitchFamily="34" charset="0"/>
              </a:rPr>
              <a:t>Зимой 1941/42 г., когда озеро сковал лед, на льду Ладоги была создана военно-автомобильная дорога, по которой в Ленинград стали поступать грузы</a:t>
            </a:r>
            <a:endParaRPr lang="ru-RU" sz="2400" b="1" dirty="0">
              <a:ln w="6350">
                <a:solidFill>
                  <a:schemeClr val="bg1"/>
                </a:solidFill>
              </a:ln>
              <a:latin typeface="Century Gothic" pitchFamily="34" charset="0"/>
            </a:endParaRPr>
          </a:p>
        </p:txBody>
      </p:sp>
      <p:pic>
        <p:nvPicPr>
          <p:cNvPr id="1026" name="Picture 2" descr="&amp;Pcy;&amp;ocy;&amp;khcy;&amp;ocy;&amp;zhcy;&amp;iecy;&amp;iecy; &amp;icy;&amp;zcy;&amp;ocy;&amp;bcy;&amp;rcy;&amp;acy;&amp;zhcy;&amp;iecy;&amp;ncy;&amp;icy;&amp;iecy;"/>
          <p:cNvPicPr>
            <a:picLocks noChangeAspect="1" noChangeArrowheads="1"/>
          </p:cNvPicPr>
          <p:nvPr/>
        </p:nvPicPr>
        <p:blipFill>
          <a:blip r:embed="rId2" cstate="print"/>
          <a:srcRect/>
          <a:stretch>
            <a:fillRect/>
          </a:stretch>
        </p:blipFill>
        <p:spPr bwMode="auto">
          <a:xfrm>
            <a:off x="575556" y="188639"/>
            <a:ext cx="7992888" cy="5328593"/>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07504" y="116632"/>
            <a:ext cx="9036496" cy="1224136"/>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ru-RU" altLang="ru-RU" sz="2400" b="1" dirty="0" smtClean="0">
                <a:ln w="6350">
                  <a:solidFill>
                    <a:schemeClr val="bg1"/>
                  </a:solidFill>
                </a:ln>
                <a:latin typeface="Century Gothic" pitchFamily="34" charset="0"/>
              </a:rPr>
              <a:t>   </a:t>
            </a:r>
            <a:r>
              <a:rPr lang="ru-RU" altLang="ru-RU" sz="2400" b="1" dirty="0" err="1" smtClean="0">
                <a:ln w="6350">
                  <a:solidFill>
                    <a:schemeClr val="bg1"/>
                  </a:solidFill>
                </a:ln>
                <a:latin typeface="Century Gothic" pitchFamily="34" charset="0"/>
              </a:rPr>
              <a:t>Сяков</a:t>
            </a:r>
            <a:r>
              <a:rPr lang="ru-RU" altLang="ru-RU" sz="2400" b="1" dirty="0" smtClean="0">
                <a:ln w="6350">
                  <a:solidFill>
                    <a:schemeClr val="bg1"/>
                  </a:solidFill>
                </a:ln>
                <a:latin typeface="Century Gothic" pitchFamily="34" charset="0"/>
              </a:rPr>
              <a:t> Ю. Первая Синявская наступательная операция (сентябрь 1941 г.) / Ю. </a:t>
            </a:r>
            <a:r>
              <a:rPr lang="ru-RU" altLang="ru-RU" sz="2400" b="1" dirty="0" err="1" smtClean="0">
                <a:ln w="6350">
                  <a:solidFill>
                    <a:schemeClr val="bg1"/>
                  </a:solidFill>
                </a:ln>
                <a:latin typeface="Century Gothic" pitchFamily="34" charset="0"/>
              </a:rPr>
              <a:t>Сяков</a:t>
            </a:r>
            <a:r>
              <a:rPr lang="ru-RU" altLang="ru-RU" sz="2400" b="1" dirty="0" smtClean="0">
                <a:ln w="6350">
                  <a:solidFill>
                    <a:schemeClr val="bg1"/>
                  </a:solidFill>
                </a:ln>
                <a:latin typeface="Century Gothic" pitchFamily="34" charset="0"/>
              </a:rPr>
              <a:t> // Вопросы истории. – 2007. - №3. - С. 121-133</a:t>
            </a:r>
            <a:endParaRPr lang="ru-RU" altLang="ru-RU" sz="2400" b="1" dirty="0">
              <a:ln w="6350">
                <a:solidFill>
                  <a:schemeClr val="bg1"/>
                </a:solidFill>
              </a:ln>
              <a:latin typeface="Century Gothic" pitchFamily="34" charset="0"/>
            </a:endParaRPr>
          </a:p>
        </p:txBody>
      </p:sp>
      <p:sp>
        <p:nvSpPr>
          <p:cNvPr id="3" name="Текст 2"/>
          <p:cNvSpPr txBox="1">
            <a:spLocks/>
          </p:cNvSpPr>
          <p:nvPr/>
        </p:nvSpPr>
        <p:spPr>
          <a:xfrm>
            <a:off x="-36512" y="1512168"/>
            <a:ext cx="5652120" cy="5805264"/>
          </a:xfrm>
          <a:prstGeom prst="rect">
            <a:avLst/>
          </a:prstGeom>
        </p:spPr>
        <p:txBody>
          <a:bodyPr>
            <a:noAutofit/>
          </a:bodyPr>
          <a:lstStyle/>
          <a:p>
            <a:pPr marR="0" lvl="0" algn="ctr" defTabSz="914400" rtl="0" eaLnBrk="1" fontAlgn="auto" latinLnBrk="0" hangingPunct="1">
              <a:spcAft>
                <a:spcPts val="0"/>
              </a:spcAft>
              <a:buClrTx/>
              <a:buSzTx/>
              <a:tabLst/>
              <a:defRPr/>
            </a:pPr>
            <a:r>
              <a:rPr lang="ru-RU" altLang="ru-RU" sz="2400" b="1" dirty="0" smtClean="0">
                <a:ln w="6350">
                  <a:solidFill>
                    <a:schemeClr val="bg1"/>
                  </a:solidFill>
                </a:ln>
                <a:latin typeface="Century Gothic" pitchFamily="34" charset="0"/>
              </a:rPr>
              <a:t>     В статье рассмотрена одна из самых малоизученных в истории Великой Отечественной войны Синявская наступательная операция советских войск под Ленинградом в сентябре 1941 года. В отечественной историографии этой операции уделялось недостаточно внимания. При оценке событий не проводился сравнительный анализ  советских и немецких источников</a:t>
            </a:r>
            <a:endParaRPr lang="ru-RU" altLang="ru-RU" sz="2400" b="1" dirty="0">
              <a:ln w="6350">
                <a:solidFill>
                  <a:schemeClr val="bg1"/>
                </a:solidFill>
              </a:ln>
              <a:latin typeface="Century Gothic" pitchFamily="34" charset="0"/>
            </a:endParaRPr>
          </a:p>
        </p:txBody>
      </p:sp>
      <p:pic>
        <p:nvPicPr>
          <p:cNvPr id="4" name="Picture 2" descr="C:\Documents and Settings\biblio_1.BIBL_NEW_C01\Мои документы\сорокина\Сорокина А\CCF23012014_00001.jpg"/>
          <p:cNvPicPr>
            <a:picLocks noChangeAspect="1" noChangeArrowheads="1"/>
          </p:cNvPicPr>
          <p:nvPr/>
        </p:nvPicPr>
        <p:blipFill>
          <a:blip r:embed="rId2" cstate="print"/>
          <a:srcRect l="6268" r="22122" b="12864"/>
          <a:stretch>
            <a:fillRect/>
          </a:stretch>
        </p:blipFill>
        <p:spPr bwMode="auto">
          <a:xfrm>
            <a:off x="5955198" y="1628800"/>
            <a:ext cx="3081298" cy="4392488"/>
          </a:xfrm>
          <a:prstGeom prst="rect">
            <a:avLst/>
          </a:prstGeom>
          <a:noFill/>
          <a:ln w="28575">
            <a:solidFill>
              <a:schemeClr val="tx1">
                <a:lumMod val="85000"/>
                <a:lumOff val="15000"/>
              </a:schemeClr>
            </a:solidFill>
          </a:ln>
          <a:effectLst>
            <a:innerShdw blurRad="114300">
              <a:prstClr val="black"/>
            </a:innerShdw>
          </a:effectLst>
        </p:spPr>
      </p:pic>
      <p:pic>
        <p:nvPicPr>
          <p:cNvPr id="5" name="Picture 3" descr="C:\Documents and Settings\biblio_1.BIBL_NEW_C01\Мои документы\сорокина\Сорокина А\CCF23012014_00002.jpg"/>
          <p:cNvPicPr>
            <a:picLocks noChangeAspect="1" noChangeArrowheads="1"/>
          </p:cNvPicPr>
          <p:nvPr/>
        </p:nvPicPr>
        <p:blipFill>
          <a:blip r:embed="rId3" cstate="print"/>
          <a:srcRect l="135" r="27391" b="13881"/>
          <a:stretch>
            <a:fillRect/>
          </a:stretch>
        </p:blipFill>
        <p:spPr bwMode="auto">
          <a:xfrm rot="10800000">
            <a:off x="5488874" y="3140968"/>
            <a:ext cx="2539509" cy="3543726"/>
          </a:xfrm>
          <a:prstGeom prst="rect">
            <a:avLst/>
          </a:prstGeom>
          <a:noFill/>
          <a:ln w="28575">
            <a:solidFill>
              <a:schemeClr val="tx1">
                <a:lumMod val="85000"/>
                <a:lumOff val="15000"/>
              </a:schemeClr>
            </a:solidFill>
          </a:ln>
          <a:effectLst>
            <a:innerShdw blurRad="114300">
              <a:prstClr val="black"/>
            </a:innerShdw>
          </a:effectLst>
        </p:spPr>
      </p:pic>
    </p:spTree>
    <p:extLst>
      <p:ext uri="{BB962C8B-B14F-4D97-AF65-F5344CB8AC3E}">
        <p14:creationId xmlns:p14="http://schemas.microsoft.com/office/powerpoint/2010/main" xmlns="" val="3653411195"/>
      </p:ext>
    </p:extLst>
  </p:cSld>
  <p:clrMapOvr>
    <a:masterClrMapping/>
  </p:clrMapOvr>
  <p:transition advClick="0" advTm="12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AutoShape 4" descr="&amp;Pcy;&amp;ocy;&amp;khcy;&amp;ocy;&amp;zhcy;&amp;iecy;&amp;iecy; &amp;icy;&amp;zcy;&amp;ocy;&amp;bcy;&amp;rcy;&amp;acy;&amp;zhcy;&amp;iecy;&amp;ncy;&amp;icy;&amp;iecy;"/>
          <p:cNvSpPr>
            <a:spLocks noChangeAspect="1" noChangeArrowheads="1"/>
          </p:cNvSpPr>
          <p:nvPr/>
        </p:nvSpPr>
        <p:spPr bwMode="auto">
          <a:xfrm>
            <a:off x="155575" y="-2224088"/>
            <a:ext cx="7620000" cy="46386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2709" name="Picture 5" descr="D:\Мои документы\Воробьёва\Массовые\ВОВ\0_b9ca5_90172ac2_XL.jpg"/>
          <p:cNvPicPr>
            <a:picLocks noChangeAspect="1" noChangeArrowheads="1"/>
          </p:cNvPicPr>
          <p:nvPr/>
        </p:nvPicPr>
        <p:blipFill>
          <a:blip r:embed="rId2" cstate="print"/>
          <a:srcRect/>
          <a:stretch>
            <a:fillRect/>
          </a:stretch>
        </p:blipFill>
        <p:spPr bwMode="auto">
          <a:xfrm>
            <a:off x="3635896" y="3469692"/>
            <a:ext cx="5210593" cy="3171812"/>
          </a:xfrm>
          <a:prstGeom prst="rect">
            <a:avLst/>
          </a:prstGeom>
          <a:noFill/>
          <a:ln w="28575">
            <a:solidFill>
              <a:schemeClr val="tx1">
                <a:lumMod val="85000"/>
                <a:lumOff val="15000"/>
              </a:schemeClr>
            </a:solidFill>
          </a:ln>
          <a:effectLst>
            <a:innerShdw blurRad="114300">
              <a:prstClr val="black"/>
            </a:innerShdw>
          </a:effectLst>
        </p:spPr>
      </p:pic>
      <p:pic>
        <p:nvPicPr>
          <p:cNvPr id="72706" name="Picture 2" descr="&amp;Kcy;&amp;acy;&amp;rcy;&amp;tcy;&amp;icy;&amp;ncy;&amp;kcy;&amp;icy; &amp;pcy;&amp;ocy; &amp;zcy;&amp;acy;&amp;pcy;&amp;rcy;&amp;ocy;&amp;scy;&amp;ucy; &amp;bcy;&amp;lcy;&amp;ocy;&amp;kcy;&amp;acy;&amp;dcy;&amp;acy; &amp;lcy;&amp;iecy;&amp;ncy;&amp;icy;&amp;ncy;&amp;gcy;&amp;rcy;&amp;acy;&amp;dcy;&amp;acy; &amp;dcy;&amp;ocy;&amp;rcy;&amp;ocy;&amp;gcy;&amp;acy; &amp;zhcy;&amp;icy;&amp;zcy;&amp;ncy;&amp;icy;"/>
          <p:cNvPicPr>
            <a:picLocks noChangeAspect="1" noChangeArrowheads="1"/>
          </p:cNvPicPr>
          <p:nvPr/>
        </p:nvPicPr>
        <p:blipFill>
          <a:blip r:embed="rId3" cstate="print"/>
          <a:srcRect/>
          <a:stretch>
            <a:fillRect/>
          </a:stretch>
        </p:blipFill>
        <p:spPr bwMode="auto">
          <a:xfrm>
            <a:off x="179512" y="260648"/>
            <a:ext cx="5184576" cy="3456384"/>
          </a:xfrm>
          <a:prstGeom prst="rect">
            <a:avLst/>
          </a:prstGeom>
          <a:noFill/>
          <a:ln w="28575">
            <a:solidFill>
              <a:schemeClr val="tx1">
                <a:lumMod val="85000"/>
                <a:lumOff val="15000"/>
              </a:schemeClr>
            </a:solidFill>
          </a:ln>
          <a:effectLst>
            <a:innerShdw blurRad="114300">
              <a:prstClr val="black"/>
            </a:innerShdw>
          </a:effectLst>
        </p:spPr>
      </p:pic>
      <p:sp>
        <p:nvSpPr>
          <p:cNvPr id="5" name="Прямоугольник 4"/>
          <p:cNvSpPr/>
          <p:nvPr/>
        </p:nvSpPr>
        <p:spPr>
          <a:xfrm>
            <a:off x="0" y="4149080"/>
            <a:ext cx="3635896" cy="2400657"/>
          </a:xfrm>
          <a:prstGeom prst="rect">
            <a:avLst/>
          </a:prstGeom>
        </p:spPr>
        <p:txBody>
          <a:bodyPr wrap="square">
            <a:spAutoFit/>
          </a:bodyPr>
          <a:lstStyle/>
          <a:p>
            <a:pPr algn="ctr"/>
            <a:r>
              <a:rPr lang="ru-RU" sz="2500" b="1" dirty="0" smtClean="0">
                <a:ln w="6350">
                  <a:solidFill>
                    <a:schemeClr val="bg1"/>
                  </a:solidFill>
                </a:ln>
                <a:latin typeface="Century Gothic" pitchFamily="34" charset="0"/>
              </a:rPr>
              <a:t>Не все машины доезжали  до берега, многие проваливались под лёд вместе с продуктами</a:t>
            </a:r>
          </a:p>
        </p:txBody>
      </p:sp>
      <p:sp>
        <p:nvSpPr>
          <p:cNvPr id="7" name="Прямоугольник 6"/>
          <p:cNvSpPr/>
          <p:nvPr/>
        </p:nvSpPr>
        <p:spPr>
          <a:xfrm>
            <a:off x="5148064" y="476672"/>
            <a:ext cx="4175448" cy="2677656"/>
          </a:xfrm>
          <a:prstGeom prst="rect">
            <a:avLst/>
          </a:prstGeom>
        </p:spPr>
        <p:txBody>
          <a:bodyPr wrap="square">
            <a:spAutoFit/>
          </a:bodyPr>
          <a:lstStyle/>
          <a:p>
            <a:pPr algn="ctr"/>
            <a:r>
              <a:rPr lang="ru-RU" sz="2400" b="1" dirty="0" smtClean="0">
                <a:ln w="6350">
                  <a:solidFill>
                    <a:schemeClr val="bg1"/>
                  </a:solidFill>
                </a:ln>
                <a:latin typeface="Century Gothic" pitchFamily="34" charset="0"/>
              </a:rPr>
              <a:t>Недалеко от трассы были замаскированы </a:t>
            </a:r>
          </a:p>
          <a:p>
            <a:pPr algn="ctr"/>
            <a:r>
              <a:rPr lang="ru-RU" sz="2400" b="1" dirty="0" smtClean="0">
                <a:ln w="6350">
                  <a:solidFill>
                    <a:schemeClr val="bg1"/>
                  </a:solidFill>
                </a:ln>
                <a:latin typeface="Century Gothic" pitchFamily="34" charset="0"/>
              </a:rPr>
              <a:t>зенитные установки, проволочные и минные заграждения, чтобы защищать дорогу от фашистских солдат</a:t>
            </a:r>
          </a:p>
        </p:txBody>
      </p:sp>
    </p:spTree>
  </p:cSld>
  <p:clrMapOvr>
    <a:masterClrMapping/>
  </p:clrMapOvr>
  <p:transition advClick="0" advTm="12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042118"/>
            <a:ext cx="9144000" cy="1815882"/>
          </a:xfrm>
          <a:prstGeom prst="rect">
            <a:avLst/>
          </a:prstGeom>
        </p:spPr>
        <p:txBody>
          <a:bodyPr wrap="square">
            <a:spAutoFit/>
          </a:bodyPr>
          <a:lstStyle/>
          <a:p>
            <a:pPr algn="ctr"/>
            <a:r>
              <a:rPr lang="ru-RU" sz="2800" b="1" i="1" dirty="0" smtClean="0">
                <a:ln w="6350">
                  <a:solidFill>
                    <a:schemeClr val="bg1"/>
                  </a:solidFill>
                </a:ln>
                <a:latin typeface="Century Gothic" pitchFamily="34" charset="0"/>
              </a:rPr>
              <a:t>«Дорогой жизни» шел к нам хлеб, </a:t>
            </a:r>
            <a:br>
              <a:rPr lang="ru-RU" sz="2800" b="1" i="1" dirty="0" smtClean="0">
                <a:ln w="6350">
                  <a:solidFill>
                    <a:schemeClr val="bg1"/>
                  </a:solidFill>
                </a:ln>
                <a:latin typeface="Century Gothic" pitchFamily="34" charset="0"/>
              </a:rPr>
            </a:br>
            <a:r>
              <a:rPr lang="ru-RU" sz="2800" b="1" i="1" dirty="0" smtClean="0">
                <a:ln w="6350">
                  <a:solidFill>
                    <a:schemeClr val="bg1"/>
                  </a:solidFill>
                </a:ln>
                <a:latin typeface="Century Gothic" pitchFamily="34" charset="0"/>
              </a:rPr>
              <a:t>Дорогой жизни многих к многим.</a:t>
            </a:r>
            <a:br>
              <a:rPr lang="ru-RU" sz="2800" b="1" i="1" dirty="0" smtClean="0">
                <a:ln w="6350">
                  <a:solidFill>
                    <a:schemeClr val="bg1"/>
                  </a:solidFill>
                </a:ln>
                <a:latin typeface="Century Gothic" pitchFamily="34" charset="0"/>
              </a:rPr>
            </a:br>
            <a:r>
              <a:rPr lang="ru-RU" sz="2800" b="1" i="1" dirty="0" smtClean="0">
                <a:ln w="6350">
                  <a:solidFill>
                    <a:schemeClr val="bg1"/>
                  </a:solidFill>
                </a:ln>
                <a:latin typeface="Century Gothic" pitchFamily="34" charset="0"/>
              </a:rPr>
              <a:t>Еще не знают на земле </a:t>
            </a:r>
            <a:br>
              <a:rPr lang="ru-RU" sz="2800" b="1" i="1" dirty="0" smtClean="0">
                <a:ln w="6350">
                  <a:solidFill>
                    <a:schemeClr val="bg1"/>
                  </a:solidFill>
                </a:ln>
                <a:latin typeface="Century Gothic" pitchFamily="34" charset="0"/>
              </a:rPr>
            </a:br>
            <a:r>
              <a:rPr lang="ru-RU" sz="2800" b="1" i="1" dirty="0" smtClean="0">
                <a:ln w="6350">
                  <a:solidFill>
                    <a:schemeClr val="bg1"/>
                  </a:solidFill>
                </a:ln>
                <a:latin typeface="Century Gothic" pitchFamily="34" charset="0"/>
              </a:rPr>
              <a:t>Страшней и радостней дороги</a:t>
            </a:r>
            <a:endParaRPr lang="ru-RU" sz="2800" b="1" i="1" dirty="0">
              <a:ln w="6350">
                <a:solidFill>
                  <a:schemeClr val="bg1"/>
                </a:solidFill>
              </a:ln>
              <a:latin typeface="Century Gothic" pitchFamily="34" charset="0"/>
            </a:endParaRPr>
          </a:p>
        </p:txBody>
      </p:sp>
      <p:pic>
        <p:nvPicPr>
          <p:cNvPr id="68610" name="Picture 2" descr="Похожее изображение"/>
          <p:cNvPicPr>
            <a:picLocks noChangeAspect="1" noChangeArrowheads="1"/>
          </p:cNvPicPr>
          <p:nvPr/>
        </p:nvPicPr>
        <p:blipFill>
          <a:blip r:embed="rId2" cstate="print"/>
          <a:srcRect/>
          <a:stretch>
            <a:fillRect/>
          </a:stretch>
        </p:blipFill>
        <p:spPr bwMode="auto">
          <a:xfrm>
            <a:off x="935596" y="166361"/>
            <a:ext cx="7272808" cy="4846645"/>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5877272"/>
            <a:ext cx="9144000" cy="954107"/>
          </a:xfrm>
          <a:prstGeom prst="rect">
            <a:avLst/>
          </a:prstGeom>
        </p:spPr>
        <p:txBody>
          <a:bodyPr wrap="square">
            <a:spAutoFit/>
          </a:bodyPr>
          <a:lstStyle/>
          <a:p>
            <a:pPr algn="ctr"/>
            <a:r>
              <a:rPr lang="ru-RU" sz="2800" b="1" dirty="0" smtClean="0">
                <a:ln w="6350">
                  <a:solidFill>
                    <a:schemeClr val="bg1"/>
                  </a:solidFill>
                </a:ln>
                <a:latin typeface="Century Gothic" pitchFamily="34" charset="0"/>
              </a:rPr>
              <a:t>Весной 1942 года по озеру возобновились водные перевозки</a:t>
            </a:r>
            <a:endParaRPr lang="ru-RU" sz="2800" b="1" dirty="0">
              <a:ln w="6350">
                <a:solidFill>
                  <a:schemeClr val="bg1"/>
                </a:solidFill>
              </a:ln>
              <a:latin typeface="Century Gothic" pitchFamily="34" charset="0"/>
            </a:endParaRPr>
          </a:p>
        </p:txBody>
      </p:sp>
      <p:pic>
        <p:nvPicPr>
          <p:cNvPr id="73732" name="Picture 4" descr="&amp;Pcy;&amp;ocy;&amp;khcy;&amp;ocy;&amp;zhcy;&amp;iecy;&amp;iecy; &amp;icy;&amp;zcy;&amp;ocy;&amp;bcy;&amp;rcy;&amp;acy;&amp;zhcy;&amp;iecy;&amp;ncy;&amp;icy;&amp;iecy;"/>
          <p:cNvPicPr>
            <a:picLocks noChangeAspect="1" noChangeArrowheads="1"/>
          </p:cNvPicPr>
          <p:nvPr/>
        </p:nvPicPr>
        <p:blipFill>
          <a:blip r:embed="rId2" cstate="print"/>
          <a:srcRect/>
          <a:stretch>
            <a:fillRect/>
          </a:stretch>
        </p:blipFill>
        <p:spPr bwMode="auto">
          <a:xfrm>
            <a:off x="359532" y="116632"/>
            <a:ext cx="8424936" cy="5728421"/>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5496" y="44624"/>
            <a:ext cx="9036496" cy="1656184"/>
          </a:xfrm>
          <a:prstGeom prst="rect">
            <a:avLst/>
          </a:prstGeom>
        </p:spPr>
        <p:txBody>
          <a:bodyP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ru-RU" altLang="ru-RU" sz="2400" b="1" dirty="0" smtClean="0">
                <a:ln w="6350">
                  <a:solidFill>
                    <a:schemeClr val="bg1"/>
                  </a:solidFill>
                </a:ln>
                <a:latin typeface="Century Gothic" pitchFamily="34" charset="0"/>
              </a:rPr>
              <a:t>   </a:t>
            </a:r>
            <a:r>
              <a:rPr lang="ru-RU" altLang="ru-RU" sz="2400" b="1" dirty="0" err="1" smtClean="0">
                <a:ln w="6350">
                  <a:solidFill>
                    <a:schemeClr val="bg1"/>
                  </a:solidFill>
                </a:ln>
                <a:latin typeface="Century Gothic" pitchFamily="34" charset="0"/>
              </a:rPr>
              <a:t>Сяков</a:t>
            </a:r>
            <a:r>
              <a:rPr lang="ru-RU" altLang="ru-RU" sz="2400" b="1" dirty="0" smtClean="0">
                <a:ln w="6350">
                  <a:solidFill>
                    <a:schemeClr val="bg1"/>
                  </a:solidFill>
                </a:ln>
                <a:latin typeface="Century Gothic" pitchFamily="34" charset="0"/>
              </a:rPr>
              <a:t> Ю. Численность и потери германской группы армий «Север» в ходе битвы за Ленинград. /Ю. </a:t>
            </a:r>
            <a:r>
              <a:rPr lang="ru-RU" altLang="ru-RU" sz="2400" b="1" dirty="0" err="1" smtClean="0">
                <a:ln w="6350">
                  <a:solidFill>
                    <a:schemeClr val="bg1"/>
                  </a:solidFill>
                </a:ln>
                <a:latin typeface="Century Gothic" pitchFamily="34" charset="0"/>
              </a:rPr>
              <a:t>Сяков</a:t>
            </a:r>
            <a:r>
              <a:rPr lang="ru-RU" altLang="ru-RU" sz="2400" b="1" dirty="0" smtClean="0">
                <a:ln w="6350">
                  <a:solidFill>
                    <a:schemeClr val="bg1"/>
                  </a:solidFill>
                </a:ln>
                <a:latin typeface="Century Gothic" pitchFamily="34" charset="0"/>
              </a:rPr>
              <a:t> // Вопросы истории. – 2008. - № 1. – С. 133-136</a:t>
            </a:r>
            <a:endParaRPr lang="ru-RU" altLang="ru-RU" sz="2400" b="1" dirty="0">
              <a:ln w="6350">
                <a:solidFill>
                  <a:schemeClr val="bg1"/>
                </a:solidFill>
              </a:ln>
              <a:latin typeface="Century Gothic" pitchFamily="34" charset="0"/>
            </a:endParaRPr>
          </a:p>
        </p:txBody>
      </p:sp>
      <p:sp>
        <p:nvSpPr>
          <p:cNvPr id="3" name="Текст 2"/>
          <p:cNvSpPr txBox="1">
            <a:spLocks/>
          </p:cNvSpPr>
          <p:nvPr/>
        </p:nvSpPr>
        <p:spPr>
          <a:xfrm>
            <a:off x="0" y="1556792"/>
            <a:ext cx="5796136" cy="5229200"/>
          </a:xfrm>
          <a:prstGeom prst="rect">
            <a:avLst/>
          </a:prstGeom>
        </p:spPr>
        <p:txBody>
          <a:bodyPr>
            <a:noAutofit/>
          </a:bodyPr>
          <a:lstStyle/>
          <a:p>
            <a:pPr marR="0" lvl="0" algn="ctr" defTabSz="914400" rtl="0" eaLnBrk="1" fontAlgn="auto" latinLnBrk="0" hangingPunct="1">
              <a:lnSpc>
                <a:spcPct val="100000"/>
              </a:lnSpc>
              <a:spcAft>
                <a:spcPts val="0"/>
              </a:spcAft>
              <a:buClrTx/>
              <a:buSzTx/>
              <a:tabLst/>
              <a:defRPr/>
            </a:pPr>
            <a:r>
              <a:rPr lang="ru-RU" altLang="ru-RU" sz="2100" b="1" dirty="0" smtClean="0">
                <a:ln w="6350">
                  <a:solidFill>
                    <a:schemeClr val="bg1"/>
                  </a:solidFill>
                </a:ln>
                <a:latin typeface="Century Gothic" pitchFamily="34" charset="0"/>
              </a:rPr>
              <a:t>Группа армии «Север» составляла около 30% всех войск, выделенных Верховным командованием сухопутных сил Германии для проведения операции «Барбаросса». В ходе битвы за Ленинград немецкое верховное командование пополняло силы группы армий «Север», перебрасывая их из </a:t>
            </a:r>
            <a:r>
              <a:rPr lang="ru-RU" altLang="ru-RU" sz="2100" b="1" dirty="0" err="1" smtClean="0">
                <a:ln w="6350">
                  <a:solidFill>
                    <a:schemeClr val="bg1"/>
                  </a:solidFill>
                </a:ln>
                <a:latin typeface="Century Gothic" pitchFamily="34" charset="0"/>
              </a:rPr>
              <a:t>Заподной</a:t>
            </a:r>
            <a:r>
              <a:rPr lang="ru-RU" altLang="ru-RU" sz="2100" b="1" dirty="0" smtClean="0">
                <a:ln w="6350">
                  <a:solidFill>
                    <a:schemeClr val="bg1"/>
                  </a:solidFill>
                </a:ln>
                <a:latin typeface="Century Gothic" pitchFamily="34" charset="0"/>
              </a:rPr>
              <a:t> Европы и других участков советско-германского фронта. Во время проведения наступательной операции по полному снятию блокады Ленинграда войска Ленинградского и </a:t>
            </a:r>
            <a:r>
              <a:rPr lang="ru-RU" altLang="ru-RU" sz="2100" b="1" dirty="0" err="1" smtClean="0">
                <a:ln w="6350">
                  <a:solidFill>
                    <a:schemeClr val="bg1"/>
                  </a:solidFill>
                </a:ln>
                <a:latin typeface="Century Gothic" pitchFamily="34" charset="0"/>
              </a:rPr>
              <a:t>Волховского</a:t>
            </a:r>
            <a:r>
              <a:rPr lang="ru-RU" altLang="ru-RU" sz="2100" b="1" dirty="0" smtClean="0">
                <a:ln w="6350">
                  <a:solidFill>
                    <a:schemeClr val="bg1"/>
                  </a:solidFill>
                </a:ln>
                <a:latin typeface="Century Gothic" pitchFamily="34" charset="0"/>
              </a:rPr>
              <a:t> фронтов нанесли крупное поражение группе армий «Север» и заставили ее отступить</a:t>
            </a:r>
            <a:endParaRPr lang="ru-RU" altLang="ru-RU" sz="2100" b="1" dirty="0">
              <a:ln w="6350">
                <a:solidFill>
                  <a:schemeClr val="bg1"/>
                </a:solidFill>
              </a:ln>
              <a:latin typeface="Century Gothic" pitchFamily="34" charset="0"/>
            </a:endParaRPr>
          </a:p>
        </p:txBody>
      </p:sp>
      <p:pic>
        <p:nvPicPr>
          <p:cNvPr id="4" name="Picture 2" descr="C:\Documents and Settings\biblio_1.BIBL_NEW_C01\Мои документы\сорокина\Сорокина А\CCF23012014_00013.jpg"/>
          <p:cNvPicPr>
            <a:picLocks noChangeAspect="1" noChangeArrowheads="1"/>
          </p:cNvPicPr>
          <p:nvPr/>
        </p:nvPicPr>
        <p:blipFill>
          <a:blip r:embed="rId2" cstate="print"/>
          <a:srcRect l="21613" t="12302" r="8482" b="-669"/>
          <a:stretch>
            <a:fillRect/>
          </a:stretch>
        </p:blipFill>
        <p:spPr bwMode="auto">
          <a:xfrm>
            <a:off x="6095538" y="1556792"/>
            <a:ext cx="2940958" cy="4088649"/>
          </a:xfrm>
          <a:prstGeom prst="rect">
            <a:avLst/>
          </a:prstGeom>
          <a:noFill/>
          <a:ln w="28575">
            <a:solidFill>
              <a:schemeClr val="tx1">
                <a:lumMod val="85000"/>
                <a:lumOff val="15000"/>
              </a:schemeClr>
            </a:solidFill>
          </a:ln>
          <a:effectLst>
            <a:innerShdw blurRad="114300">
              <a:prstClr val="black"/>
            </a:innerShdw>
          </a:effectLst>
        </p:spPr>
      </p:pic>
      <p:pic>
        <p:nvPicPr>
          <p:cNvPr id="5" name="Picture 3" descr="C:\Documents and Settings\biblio_1.BIBL_NEW_C01\Мои документы\сорокина\Сорокина А\CCF23012014_00014.jpg"/>
          <p:cNvPicPr>
            <a:picLocks noChangeAspect="1" noChangeArrowheads="1"/>
          </p:cNvPicPr>
          <p:nvPr/>
        </p:nvPicPr>
        <p:blipFill>
          <a:blip r:embed="rId3" cstate="print"/>
          <a:srcRect l="27083" t="12027" r="2083"/>
          <a:stretch>
            <a:fillRect/>
          </a:stretch>
        </p:blipFill>
        <p:spPr bwMode="auto">
          <a:xfrm>
            <a:off x="5724128" y="3212976"/>
            <a:ext cx="2329584" cy="3508218"/>
          </a:xfrm>
          <a:prstGeom prst="rect">
            <a:avLst/>
          </a:prstGeom>
          <a:noFill/>
          <a:ln w="28575">
            <a:solidFill>
              <a:schemeClr val="tx1">
                <a:lumMod val="85000"/>
                <a:lumOff val="15000"/>
              </a:schemeClr>
            </a:solidFill>
          </a:ln>
          <a:effectLst>
            <a:innerShdw blurRad="114300">
              <a:prstClr val="black"/>
            </a:innerShdw>
          </a:effectLst>
        </p:spPr>
      </p:pic>
    </p:spTree>
    <p:extLst>
      <p:ext uri="{BB962C8B-B14F-4D97-AF65-F5344CB8AC3E}">
        <p14:creationId xmlns:p14="http://schemas.microsoft.com/office/powerpoint/2010/main" xmlns="" val="290172159"/>
      </p:ext>
    </p:extLst>
  </p:cSld>
  <p:clrMapOvr>
    <a:masterClrMapping/>
  </p:clrMapOvr>
  <p:transition advClick="0" advTm="12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mp;Pcy;&amp;ocy;&amp;khcy;&amp;ocy;&amp;zhcy;&amp;iecy;&amp;iecy; &amp;icy;&amp;zcy;&amp;ocy;&amp;bcy;&amp;rcy;&amp;acy;&amp;zhcy;&amp;iecy;&amp;ncy;&amp;icy;&amp;iecy;"/>
          <p:cNvPicPr>
            <a:picLocks noChangeAspect="1" noChangeArrowheads="1"/>
          </p:cNvPicPr>
          <p:nvPr/>
        </p:nvPicPr>
        <p:blipFill>
          <a:blip r:embed="rId2" cstate="print"/>
          <a:srcRect/>
          <a:stretch>
            <a:fillRect/>
          </a:stretch>
        </p:blipFill>
        <p:spPr bwMode="auto">
          <a:xfrm>
            <a:off x="202056" y="404664"/>
            <a:ext cx="8739888" cy="4913957"/>
          </a:xfrm>
          <a:prstGeom prst="rect">
            <a:avLst/>
          </a:prstGeom>
          <a:noFill/>
          <a:ln w="28575">
            <a:solidFill>
              <a:schemeClr val="tx1">
                <a:lumMod val="85000"/>
                <a:lumOff val="15000"/>
              </a:schemeClr>
            </a:solidFill>
          </a:ln>
          <a:effectLst>
            <a:innerShdw blurRad="114300">
              <a:prstClr val="black"/>
            </a:innerShdw>
          </a:effectLst>
        </p:spPr>
      </p:pic>
      <p:sp>
        <p:nvSpPr>
          <p:cNvPr id="3" name="Прямоугольник 2"/>
          <p:cNvSpPr/>
          <p:nvPr/>
        </p:nvSpPr>
        <p:spPr>
          <a:xfrm>
            <a:off x="0" y="5445224"/>
            <a:ext cx="9144000" cy="1384995"/>
          </a:xfrm>
          <a:prstGeom prst="rect">
            <a:avLst/>
          </a:prstGeom>
        </p:spPr>
        <p:txBody>
          <a:bodyPr wrap="square">
            <a:spAutoFit/>
          </a:bodyPr>
          <a:lstStyle/>
          <a:p>
            <a:pPr algn="ctr"/>
            <a:r>
              <a:rPr lang="ru-RU" sz="2800" b="1" dirty="0" smtClean="0">
                <a:ln w="6350">
                  <a:solidFill>
                    <a:schemeClr val="bg1"/>
                  </a:solidFill>
                </a:ln>
                <a:latin typeface="Century Gothic" pitchFamily="34" charset="0"/>
              </a:rPr>
              <a:t>Ладожская коммуникация действовала в течение всего периода фашистской блокады Ленинграда</a:t>
            </a:r>
            <a:endParaRPr lang="ru-RU" sz="2800" b="1" dirty="0">
              <a:ln w="6350">
                <a:solidFill>
                  <a:schemeClr val="bg1"/>
                </a:solidFill>
              </a:ln>
              <a:latin typeface="Century Gothic" pitchFamily="34" charset="0"/>
            </a:endParaRPr>
          </a:p>
        </p:txBody>
      </p:sp>
    </p:spTree>
  </p:cSld>
  <p:clrMapOvr>
    <a:masterClrMapping/>
  </p:clrMapOvr>
  <p:transition advClick="0" advTm="12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amp;Kcy;&amp;acy;&amp;rcy;&amp;tcy;&amp;icy;&amp;ncy;&amp;kcy;&amp;icy; &amp;pcy;&amp;ocy; &amp;zcy;&amp;acy;&amp;pcy;&amp;rcy;&amp;ocy;&amp;scy;&amp;ucy; &amp;mcy;&amp;ucy;&amp;zcy;&amp;iecy;&amp;jcy; &amp;dcy;&amp;ocy;&amp;rcy;&amp;ocy;&amp;gcy;&amp;acy; &amp;zhcy;&amp;icy;&amp;zcy;&amp;ncy;&amp;icy;"/>
          <p:cNvPicPr>
            <a:picLocks noChangeAspect="1" noChangeArrowheads="1"/>
          </p:cNvPicPr>
          <p:nvPr/>
        </p:nvPicPr>
        <p:blipFill>
          <a:blip r:embed="rId2" cstate="print"/>
          <a:srcRect/>
          <a:stretch>
            <a:fillRect/>
          </a:stretch>
        </p:blipFill>
        <p:spPr bwMode="auto">
          <a:xfrm>
            <a:off x="395536" y="260647"/>
            <a:ext cx="3924436" cy="2616291"/>
          </a:xfrm>
          <a:prstGeom prst="rect">
            <a:avLst/>
          </a:prstGeom>
          <a:noFill/>
          <a:ln w="28575">
            <a:solidFill>
              <a:schemeClr val="tx1">
                <a:lumMod val="85000"/>
                <a:lumOff val="15000"/>
              </a:schemeClr>
            </a:solidFill>
          </a:ln>
          <a:effectLst>
            <a:innerShdw blurRad="114300">
              <a:prstClr val="black"/>
            </a:innerShdw>
          </a:effectLst>
        </p:spPr>
      </p:pic>
      <p:pic>
        <p:nvPicPr>
          <p:cNvPr id="79876" name="Picture 4" descr="&amp;Kcy;&amp;acy;&amp;rcy;&amp;tcy;&amp;icy;&amp;ncy;&amp;kcy;&amp;icy; &amp;pcy;&amp;ocy; &amp;zcy;&amp;acy;&amp;pcy;&amp;rcy;&amp;ocy;&amp;scy;&amp;ucy; &amp;mcy;&amp;ucy;&amp;zcy;&amp;iecy;&amp;jcy; &amp;dcy;&amp;ocy;&amp;rcy;&amp;ocy;&amp;gcy;&amp;acy; &amp;zhcy;&amp;icy;&amp;zcy;&amp;ncy;&amp;icy;"/>
          <p:cNvPicPr>
            <a:picLocks noChangeAspect="1" noChangeArrowheads="1"/>
          </p:cNvPicPr>
          <p:nvPr/>
        </p:nvPicPr>
        <p:blipFill>
          <a:blip r:embed="rId3" cstate="print"/>
          <a:srcRect/>
          <a:stretch>
            <a:fillRect/>
          </a:stretch>
        </p:blipFill>
        <p:spPr bwMode="auto">
          <a:xfrm>
            <a:off x="4860032" y="260648"/>
            <a:ext cx="3912369" cy="2608246"/>
          </a:xfrm>
          <a:prstGeom prst="rect">
            <a:avLst/>
          </a:prstGeom>
          <a:noFill/>
          <a:ln w="28575">
            <a:solidFill>
              <a:schemeClr val="tx1">
                <a:lumMod val="85000"/>
                <a:lumOff val="15000"/>
              </a:schemeClr>
            </a:solidFill>
          </a:ln>
          <a:effectLst>
            <a:innerShdw blurRad="114300">
              <a:prstClr val="black"/>
            </a:innerShdw>
          </a:effectLst>
        </p:spPr>
      </p:pic>
      <p:pic>
        <p:nvPicPr>
          <p:cNvPr id="79878" name="Picture 6" descr="&amp;Kcy;&amp;acy;&amp;rcy;&amp;tcy;&amp;icy;&amp;ncy;&amp;kcy;&amp;icy; &amp;pcy;&amp;ocy; &amp;zcy;&amp;acy;&amp;pcy;&amp;rcy;&amp;ocy;&amp;scy;&amp;ucy; &amp;mcy;&amp;ucy;&amp;zcy;&amp;iecy;&amp;jcy; &amp;dcy;&amp;ocy;&amp;rcy;&amp;ocy;&amp;gcy;&amp;acy; &amp;zhcy;&amp;icy;&amp;zcy;&amp;ncy;&amp;icy;"/>
          <p:cNvPicPr>
            <a:picLocks noChangeAspect="1" noChangeArrowheads="1"/>
          </p:cNvPicPr>
          <p:nvPr/>
        </p:nvPicPr>
        <p:blipFill>
          <a:blip r:embed="rId4" cstate="print"/>
          <a:srcRect l="10909"/>
          <a:stretch>
            <a:fillRect/>
          </a:stretch>
        </p:blipFill>
        <p:spPr bwMode="auto">
          <a:xfrm>
            <a:off x="395536" y="3193038"/>
            <a:ext cx="3888432" cy="2612226"/>
          </a:xfrm>
          <a:prstGeom prst="rect">
            <a:avLst/>
          </a:prstGeom>
          <a:noFill/>
          <a:ln w="28575">
            <a:solidFill>
              <a:schemeClr val="tx1">
                <a:lumMod val="85000"/>
                <a:lumOff val="15000"/>
              </a:schemeClr>
            </a:solidFill>
          </a:ln>
          <a:effectLst>
            <a:innerShdw blurRad="114300">
              <a:prstClr val="black"/>
            </a:innerShdw>
          </a:effectLst>
        </p:spPr>
      </p:pic>
      <p:pic>
        <p:nvPicPr>
          <p:cNvPr id="79880" name="Picture 8" descr="&amp;Kcy;&amp;acy;&amp;rcy;&amp;tcy;&amp;icy;&amp;ncy;&amp;kcy;&amp;icy; &amp;pcy;&amp;ocy; &amp;zcy;&amp;acy;&amp;pcy;&amp;rcy;&amp;ocy;&amp;scy;&amp;ucy; &amp;mcy;&amp;ucy;&amp;zcy;&amp;iecy;&amp;jcy; &amp;dcy;&amp;ocy;&amp;rcy;&amp;ocy;&amp;gcy;&amp;acy; &amp;zhcy;&amp;icy;&amp;zcy;&amp;ncy;&amp;icy;"/>
          <p:cNvPicPr>
            <a:picLocks noChangeAspect="1" noChangeArrowheads="1"/>
          </p:cNvPicPr>
          <p:nvPr/>
        </p:nvPicPr>
        <p:blipFill>
          <a:blip r:embed="rId5" cstate="print"/>
          <a:srcRect/>
          <a:stretch>
            <a:fillRect/>
          </a:stretch>
        </p:blipFill>
        <p:spPr bwMode="auto">
          <a:xfrm>
            <a:off x="4860032" y="3212976"/>
            <a:ext cx="3962601" cy="2640083"/>
          </a:xfrm>
          <a:prstGeom prst="rect">
            <a:avLst/>
          </a:prstGeom>
          <a:noFill/>
          <a:ln w="28575">
            <a:solidFill>
              <a:schemeClr val="tx1">
                <a:lumMod val="85000"/>
                <a:lumOff val="15000"/>
              </a:schemeClr>
            </a:solidFill>
          </a:ln>
          <a:effectLst>
            <a:innerShdw blurRad="114300">
              <a:prstClr val="black"/>
            </a:innerShdw>
          </a:effectLst>
        </p:spPr>
      </p:pic>
      <p:sp>
        <p:nvSpPr>
          <p:cNvPr id="6" name="Прямоугольник 5"/>
          <p:cNvSpPr/>
          <p:nvPr/>
        </p:nvSpPr>
        <p:spPr>
          <a:xfrm>
            <a:off x="0" y="5877272"/>
            <a:ext cx="9144000" cy="954107"/>
          </a:xfrm>
          <a:prstGeom prst="rect">
            <a:avLst/>
          </a:prstGeom>
        </p:spPr>
        <p:txBody>
          <a:bodyPr wrap="square">
            <a:spAutoFit/>
          </a:bodyPr>
          <a:lstStyle/>
          <a:p>
            <a:pPr algn="ctr"/>
            <a:r>
              <a:rPr lang="ru-RU" sz="2800" b="1" dirty="0" smtClean="0">
                <a:ln w="6350">
                  <a:solidFill>
                    <a:schemeClr val="bg1"/>
                  </a:solidFill>
                </a:ln>
                <a:latin typeface="Century Gothic" pitchFamily="34" charset="0"/>
              </a:rPr>
              <a:t>Музей «Дорога жизни» в поселке </a:t>
            </a:r>
            <a:r>
              <a:rPr lang="ru-RU" sz="2800" b="1" dirty="0" err="1" smtClean="0">
                <a:ln w="6350">
                  <a:solidFill>
                    <a:schemeClr val="bg1"/>
                  </a:solidFill>
                </a:ln>
                <a:latin typeface="Century Gothic" pitchFamily="34" charset="0"/>
              </a:rPr>
              <a:t>Осиновец</a:t>
            </a:r>
            <a:r>
              <a:rPr lang="ru-RU" sz="2800" b="1" dirty="0" smtClean="0">
                <a:ln w="6350">
                  <a:solidFill>
                    <a:schemeClr val="bg1"/>
                  </a:solidFill>
                </a:ln>
                <a:latin typeface="Century Gothic" pitchFamily="34" charset="0"/>
              </a:rPr>
              <a:t> Всеволожского района Ленинградской области</a:t>
            </a:r>
            <a:endParaRPr lang="ru-RU" sz="2800" b="1" dirty="0">
              <a:ln w="6350">
                <a:solidFill>
                  <a:schemeClr val="bg1"/>
                </a:solidFill>
              </a:ln>
              <a:latin typeface="Century Gothic" pitchFamily="34" charset="0"/>
            </a:endParaRPr>
          </a:p>
        </p:txBody>
      </p:sp>
    </p:spTree>
  </p:cSld>
  <p:clrMapOvr>
    <a:masterClrMapping/>
  </p:clrMapOvr>
  <p:transition advClick="0" advTm="12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mp;Kcy;&amp;acy;&amp;rcy;&amp;tcy;&amp;icy;&amp;ncy;&amp;kcy;&amp;icy; &amp;pcy;&amp;ocy; &amp;zcy;&amp;acy;&amp;pcy;&amp;rcy;&amp;ocy;&amp;scy;&amp;ucy; &amp;bcy;&amp;lcy;&amp;ocy;&amp;kcy;&amp;acy;&amp;dcy;&amp;ncy;&amp;ycy;&amp;jcy; &amp;lcy;&amp;iecy;&amp;ncy;&amp;icy;&amp;ncy;&amp;gcy;&amp;rcy;&amp;acy;&amp;dcy; &amp;zcy;&amp;acy;&amp;vcy;&amp;ocy;&amp;dcy;&amp;ycy;"/>
          <p:cNvPicPr>
            <a:picLocks noChangeAspect="1" noChangeArrowheads="1"/>
          </p:cNvPicPr>
          <p:nvPr/>
        </p:nvPicPr>
        <p:blipFill>
          <a:blip r:embed="rId2" cstate="print"/>
          <a:srcRect/>
          <a:stretch>
            <a:fillRect/>
          </a:stretch>
        </p:blipFill>
        <p:spPr bwMode="auto">
          <a:xfrm>
            <a:off x="935596" y="224015"/>
            <a:ext cx="7272808" cy="5631231"/>
          </a:xfrm>
          <a:prstGeom prst="rect">
            <a:avLst/>
          </a:prstGeom>
          <a:noFill/>
          <a:ln w="28575">
            <a:solidFill>
              <a:schemeClr val="tx1">
                <a:lumMod val="85000"/>
                <a:lumOff val="15000"/>
              </a:schemeClr>
            </a:solidFill>
          </a:ln>
          <a:effectLst>
            <a:innerShdw blurRad="114300">
              <a:prstClr val="black"/>
            </a:innerShdw>
          </a:effectLst>
        </p:spPr>
      </p:pic>
      <p:sp>
        <p:nvSpPr>
          <p:cNvPr id="3" name="Прямоугольник 2"/>
          <p:cNvSpPr/>
          <p:nvPr/>
        </p:nvSpPr>
        <p:spPr>
          <a:xfrm>
            <a:off x="1" y="5877272"/>
            <a:ext cx="9144000" cy="954107"/>
          </a:xfrm>
          <a:prstGeom prst="rect">
            <a:avLst/>
          </a:prstGeom>
        </p:spPr>
        <p:txBody>
          <a:bodyPr wrap="square">
            <a:spAutoFit/>
          </a:bodyPr>
          <a:lstStyle/>
          <a:p>
            <a:pPr algn="ctr"/>
            <a:r>
              <a:rPr lang="ru-RU" sz="2800" b="1" dirty="0" smtClean="0">
                <a:ln w="6350">
                  <a:solidFill>
                    <a:schemeClr val="bg1"/>
                  </a:solidFill>
                </a:ln>
                <a:latin typeface="Century Gothic" pitchFamily="34" charset="0"/>
              </a:rPr>
              <a:t>Несмотря ни на что заводы блокадного Ленинграда продолжали работать </a:t>
            </a:r>
            <a:endParaRPr lang="ru-RU" sz="2800" b="1" dirty="0">
              <a:ln w="6350">
                <a:solidFill>
                  <a:schemeClr val="bg1"/>
                </a:solidFill>
              </a:ln>
              <a:latin typeface="Century Gothic" pitchFamily="34" charset="0"/>
            </a:endParaRPr>
          </a:p>
        </p:txBody>
      </p:sp>
    </p:spTree>
  </p:cSld>
  <p:clrMapOvr>
    <a:masterClrMapping/>
  </p:clrMapOvr>
  <p:transition advClick="0" advTm="12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07504" y="-27384"/>
            <a:ext cx="8928992" cy="1728192"/>
          </a:xfrm>
          <a:prstGeom prst="rect">
            <a:avLst/>
          </a:prstGeom>
        </p:spPr>
        <p:txBody>
          <a:bodyPr>
            <a:noAutofit/>
          </a:bodyPr>
          <a:lstStyle/>
          <a:p>
            <a:pPr lvl="0">
              <a:spcBef>
                <a:spcPct val="0"/>
              </a:spcBef>
              <a:defRPr/>
            </a:pPr>
            <a:r>
              <a:rPr lang="ru-RU" altLang="ru-RU" sz="2000" b="1" dirty="0" smtClean="0">
                <a:ln w="6350">
                  <a:solidFill>
                    <a:schemeClr val="bg1"/>
                  </a:solidFill>
                </a:ln>
                <a:latin typeface="Century Gothic" pitchFamily="34" charset="0"/>
              </a:rPr>
              <a:t>   Т3(2)</a:t>
            </a:r>
          </a:p>
          <a:p>
            <a:pPr lvl="0">
              <a:spcBef>
                <a:spcPct val="0"/>
              </a:spcBef>
              <a:defRPr/>
            </a:pPr>
            <a:r>
              <a:rPr lang="ru-RU" altLang="ru-RU" sz="2000" b="1" dirty="0" smtClean="0">
                <a:ln w="6350">
                  <a:solidFill>
                    <a:schemeClr val="bg1"/>
                  </a:solidFill>
                </a:ln>
                <a:latin typeface="Century Gothic" pitchFamily="34" charset="0"/>
              </a:rPr>
              <a:t>   В64</a:t>
            </a:r>
          </a:p>
          <a:p>
            <a:pPr lvl="0">
              <a:spcBef>
                <a:spcPct val="0"/>
              </a:spcBef>
              <a:defRPr/>
            </a:pPr>
            <a:r>
              <a:rPr lang="ru-RU" altLang="ru-RU" sz="2400" b="1" dirty="0" smtClean="0">
                <a:ln w="6350">
                  <a:solidFill>
                    <a:schemeClr val="bg1"/>
                  </a:solidFill>
                </a:ln>
                <a:latin typeface="Century Gothic" pitchFamily="34" charset="0"/>
              </a:rPr>
              <a:t>   </a:t>
            </a:r>
            <a:r>
              <a:rPr lang="ru-RU" altLang="ru-RU" sz="2400" b="1" dirty="0" err="1" smtClean="0">
                <a:ln w="6350">
                  <a:solidFill>
                    <a:schemeClr val="bg1"/>
                  </a:solidFill>
                </a:ln>
                <a:latin typeface="Century Gothic" pitchFamily="34" charset="0"/>
              </a:rPr>
              <a:t>Краснояров</a:t>
            </a:r>
            <a:r>
              <a:rPr lang="ru-RU" altLang="ru-RU" sz="2400" b="1" dirty="0" smtClean="0">
                <a:ln w="6350">
                  <a:solidFill>
                    <a:schemeClr val="bg1"/>
                  </a:solidFill>
                </a:ln>
                <a:latin typeface="Century Gothic" pitchFamily="34" charset="0"/>
              </a:rPr>
              <a:t> В.И. Воздушный мост над Ладогой / В.И.   </a:t>
            </a:r>
            <a:r>
              <a:rPr lang="ru-RU" altLang="ru-RU" sz="2400" b="1" dirty="0" err="1" smtClean="0">
                <a:ln w="6350">
                  <a:solidFill>
                    <a:schemeClr val="bg1"/>
                  </a:solidFill>
                </a:ln>
                <a:latin typeface="Century Gothic" pitchFamily="34" charset="0"/>
              </a:rPr>
              <a:t>Краснояров</a:t>
            </a:r>
            <a:r>
              <a:rPr lang="ru-RU" altLang="ru-RU" sz="2400" b="1" dirty="0" smtClean="0">
                <a:ln w="6350">
                  <a:solidFill>
                    <a:schemeClr val="bg1"/>
                  </a:solidFill>
                </a:ln>
                <a:latin typeface="Century Gothic" pitchFamily="34" charset="0"/>
              </a:rPr>
              <a:t>. – Л. : </a:t>
            </a:r>
            <a:r>
              <a:rPr lang="ru-RU" altLang="ru-RU" sz="2400" b="1" dirty="0" err="1" smtClean="0">
                <a:ln w="6350">
                  <a:solidFill>
                    <a:schemeClr val="bg1"/>
                  </a:solidFill>
                </a:ln>
                <a:latin typeface="Century Gothic" pitchFamily="34" charset="0"/>
              </a:rPr>
              <a:t>Лениздат</a:t>
            </a:r>
            <a:r>
              <a:rPr lang="ru-RU" altLang="ru-RU" sz="2400" b="1" dirty="0" smtClean="0">
                <a:ln w="6350">
                  <a:solidFill>
                    <a:schemeClr val="bg1"/>
                  </a:solidFill>
                </a:ln>
                <a:latin typeface="Century Gothic" pitchFamily="34" charset="0"/>
              </a:rPr>
              <a:t>, 1984.-256 с</a:t>
            </a:r>
            <a:endParaRPr lang="ru-RU" altLang="ru-RU" sz="2400" b="1" dirty="0">
              <a:ln w="6350">
                <a:solidFill>
                  <a:schemeClr val="bg1"/>
                </a:solidFill>
              </a:ln>
              <a:latin typeface="Century Gothic" pitchFamily="34" charset="0"/>
            </a:endParaRPr>
          </a:p>
        </p:txBody>
      </p:sp>
      <p:sp>
        <p:nvSpPr>
          <p:cNvPr id="3" name="Текст 2"/>
          <p:cNvSpPr txBox="1">
            <a:spLocks/>
          </p:cNvSpPr>
          <p:nvPr/>
        </p:nvSpPr>
        <p:spPr>
          <a:xfrm>
            <a:off x="0" y="1755576"/>
            <a:ext cx="5796136" cy="5273824"/>
          </a:xfrm>
          <a:prstGeom prst="rect">
            <a:avLst/>
          </a:prstGeom>
        </p:spPr>
        <p:txBody>
          <a:bodyPr>
            <a:noAutofit/>
          </a:bodyPr>
          <a:lstStyle/>
          <a:p>
            <a:pPr marR="0" lvl="0" algn="ctr" defTabSz="914400" rtl="0" eaLnBrk="1" fontAlgn="auto" latinLnBrk="0" hangingPunct="1">
              <a:lnSpc>
                <a:spcPct val="100000"/>
              </a:lnSpc>
              <a:spcAft>
                <a:spcPts val="0"/>
              </a:spcAft>
              <a:buClrTx/>
              <a:buSzTx/>
              <a:tabLst/>
              <a:defRPr/>
            </a:pPr>
            <a:r>
              <a:rPr lang="ru-RU" altLang="ru-RU" sz="2200" b="1" dirty="0" smtClean="0">
                <a:ln w="6350">
                  <a:solidFill>
                    <a:schemeClr val="bg1"/>
                  </a:solidFill>
                </a:ln>
                <a:latin typeface="Century Gothic" pitchFamily="34" charset="0"/>
              </a:rPr>
              <a:t>Сборник посвящен созданной осенью 1941 года воздушной коммуникации, которая связала осажденный город с Большой землей. Воспоминания непосредственных участников этих событий - рассказ о подвигах и мужестве летчиков транспортных </a:t>
            </a:r>
            <a:r>
              <a:rPr lang="ru-RU" altLang="ru-RU" sz="2200" b="1" dirty="0">
                <a:ln w="6350">
                  <a:solidFill>
                    <a:schemeClr val="bg1"/>
                  </a:solidFill>
                </a:ln>
                <a:latin typeface="Century Gothic" pitchFamily="34" charset="0"/>
              </a:rPr>
              <a:t>самолетов и истребителей </a:t>
            </a:r>
            <a:r>
              <a:rPr lang="ru-RU" altLang="ru-RU" sz="2200" b="1" dirty="0" smtClean="0">
                <a:ln w="6350">
                  <a:solidFill>
                    <a:schemeClr val="bg1"/>
                  </a:solidFill>
                </a:ln>
                <a:latin typeface="Century Gothic" pitchFamily="34" charset="0"/>
              </a:rPr>
              <a:t>сопровождения, инженеров, техников, </a:t>
            </a:r>
            <a:r>
              <a:rPr lang="ru-RU" altLang="ru-RU" sz="2200" b="1" dirty="0" err="1" smtClean="0">
                <a:ln w="6350">
                  <a:solidFill>
                    <a:schemeClr val="bg1"/>
                  </a:solidFill>
                </a:ln>
                <a:latin typeface="Century Gothic" pitchFamily="34" charset="0"/>
              </a:rPr>
              <a:t>стройармейцев</a:t>
            </a:r>
            <a:r>
              <a:rPr lang="ru-RU" altLang="ru-RU" sz="2200" b="1" dirty="0" smtClean="0">
                <a:ln w="6350">
                  <a:solidFill>
                    <a:schemeClr val="bg1"/>
                  </a:solidFill>
                </a:ln>
                <a:latin typeface="Century Gothic" pitchFamily="34" charset="0"/>
              </a:rPr>
              <a:t> и других работников наземных служб - всех, благодаря самоотверженности которых существовал воздушный мост над Ладогой</a:t>
            </a:r>
            <a:endParaRPr lang="ru-RU" altLang="ru-RU" sz="2200" b="1" dirty="0">
              <a:ln w="6350">
                <a:solidFill>
                  <a:schemeClr val="bg1"/>
                </a:solidFill>
              </a:ln>
              <a:latin typeface="Century Gothic" pitchFamily="34" charset="0"/>
            </a:endParaRPr>
          </a:p>
        </p:txBody>
      </p:sp>
      <p:pic>
        <p:nvPicPr>
          <p:cNvPr id="4" name="Picture 2" descr="C:\Documents and Settings\biblio_1.BIBL_NEW_C01\Мои документы\сорокина\Сорокина А\CCF23012014_00022.jpg"/>
          <p:cNvPicPr>
            <a:picLocks noChangeAspect="1" noChangeArrowheads="1"/>
          </p:cNvPicPr>
          <p:nvPr/>
        </p:nvPicPr>
        <p:blipFill>
          <a:blip r:embed="rId2" cstate="print"/>
          <a:srcRect r="42582" b="33778"/>
          <a:stretch>
            <a:fillRect/>
          </a:stretch>
        </p:blipFill>
        <p:spPr bwMode="auto">
          <a:xfrm>
            <a:off x="5796135" y="1562027"/>
            <a:ext cx="3240361" cy="5179341"/>
          </a:xfrm>
          <a:prstGeom prst="rect">
            <a:avLst/>
          </a:prstGeom>
          <a:noFill/>
          <a:ln w="28575">
            <a:solidFill>
              <a:schemeClr val="tx1">
                <a:lumMod val="85000"/>
                <a:lumOff val="15000"/>
              </a:schemeClr>
            </a:solidFill>
          </a:ln>
          <a:effectLst>
            <a:innerShdw blurRad="114300">
              <a:prstClr val="black"/>
            </a:innerShdw>
          </a:effectLst>
        </p:spPr>
      </p:pic>
    </p:spTree>
    <p:extLst>
      <p:ext uri="{BB962C8B-B14F-4D97-AF65-F5344CB8AC3E}">
        <p14:creationId xmlns:p14="http://schemas.microsoft.com/office/powerpoint/2010/main" xmlns="" val="1254060785"/>
      </p:ext>
    </p:extLst>
  </p:cSld>
  <p:clrMapOvr>
    <a:masterClrMapping/>
  </p:clrMapOvr>
  <p:transition advClick="0" advTm="12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779686"/>
          </a:xfrm>
        </p:spPr>
        <p:txBody>
          <a:bodyPr>
            <a:noAutofit/>
          </a:bodyPr>
          <a:lstStyle/>
          <a:p>
            <a:r>
              <a:rPr lang="ru-RU" altLang="ru-RU" sz="2400" dirty="0" smtClean="0">
                <a:ln w="6350">
                  <a:solidFill>
                    <a:schemeClr val="bg1"/>
                  </a:solidFill>
                </a:ln>
                <a:latin typeface="Century Gothic" pitchFamily="34" charset="0"/>
                <a:ea typeface="+mn-ea"/>
                <a:cs typeface="+mn-cs"/>
              </a:rPr>
              <a:t>   Аннинский  </a:t>
            </a:r>
            <a:r>
              <a:rPr lang="ru-RU" altLang="ru-RU" sz="2400" dirty="0">
                <a:ln w="6350">
                  <a:solidFill>
                    <a:schemeClr val="bg1"/>
                  </a:solidFill>
                </a:ln>
                <a:latin typeface="Century Gothic" pitchFamily="34" charset="0"/>
                <a:ea typeface="+mn-ea"/>
                <a:cs typeface="+mn-cs"/>
              </a:rPr>
              <a:t>Л. Настоящее сопротивление  / Л. </a:t>
            </a:r>
            <a:r>
              <a:rPr lang="ru-RU" altLang="ru-RU" sz="2400" dirty="0" err="1" smtClean="0">
                <a:ln w="6350">
                  <a:solidFill>
                    <a:schemeClr val="bg1"/>
                  </a:solidFill>
                </a:ln>
                <a:latin typeface="Century Gothic" pitchFamily="34" charset="0"/>
                <a:ea typeface="+mn-ea"/>
                <a:cs typeface="+mn-cs"/>
              </a:rPr>
              <a:t>Аннинс</a:t>
            </a:r>
            <a:r>
              <a:rPr lang="ru-RU" altLang="ru-RU" sz="2400" dirty="0" smtClean="0">
                <a:ln w="6350">
                  <a:solidFill>
                    <a:schemeClr val="bg1"/>
                  </a:solidFill>
                </a:ln>
                <a:latin typeface="Century Gothic" pitchFamily="34" charset="0"/>
                <a:ea typeface="+mn-ea"/>
                <a:cs typeface="+mn-cs"/>
              </a:rPr>
              <a:t>-</a:t>
            </a:r>
            <a:br>
              <a:rPr lang="ru-RU" altLang="ru-RU" sz="2400" dirty="0" smtClean="0">
                <a:ln w="6350">
                  <a:solidFill>
                    <a:schemeClr val="bg1"/>
                  </a:solidFill>
                </a:ln>
                <a:latin typeface="Century Gothic" pitchFamily="34" charset="0"/>
                <a:ea typeface="+mn-ea"/>
                <a:cs typeface="+mn-cs"/>
              </a:rPr>
            </a:br>
            <a:r>
              <a:rPr lang="ru-RU" altLang="ru-RU" sz="2400" dirty="0" smtClean="0">
                <a:ln w="6350">
                  <a:solidFill>
                    <a:schemeClr val="bg1"/>
                  </a:solidFill>
                </a:ln>
                <a:latin typeface="Century Gothic" pitchFamily="34" charset="0"/>
                <a:ea typeface="+mn-ea"/>
                <a:cs typeface="+mn-cs"/>
              </a:rPr>
              <a:t>кий </a:t>
            </a:r>
            <a:r>
              <a:rPr lang="ru-RU" altLang="ru-RU" sz="2400" dirty="0">
                <a:ln w="6350">
                  <a:solidFill>
                    <a:schemeClr val="bg1"/>
                  </a:solidFill>
                </a:ln>
                <a:latin typeface="Century Gothic" pitchFamily="34" charset="0"/>
                <a:ea typeface="+mn-ea"/>
                <a:cs typeface="+mn-cs"/>
              </a:rPr>
              <a:t>//  Родина. – 2006. № 10. – С. 17-21.</a:t>
            </a:r>
          </a:p>
        </p:txBody>
      </p:sp>
      <p:sp>
        <p:nvSpPr>
          <p:cNvPr id="3" name="Текст 2"/>
          <p:cNvSpPr>
            <a:spLocks noGrp="1"/>
          </p:cNvSpPr>
          <p:nvPr>
            <p:ph type="body" idx="2"/>
          </p:nvPr>
        </p:nvSpPr>
        <p:spPr>
          <a:xfrm>
            <a:off x="0" y="1052736"/>
            <a:ext cx="5076056" cy="5805264"/>
          </a:xfrm>
        </p:spPr>
        <p:txBody>
          <a:bodyPr>
            <a:noAutofit/>
          </a:bodyPr>
          <a:lstStyle/>
          <a:p>
            <a:pPr algn="ctr"/>
            <a:r>
              <a:rPr lang="ru-RU" altLang="ru-RU" sz="2200" b="1" dirty="0">
                <a:ln w="6350">
                  <a:solidFill>
                    <a:schemeClr val="bg1"/>
                  </a:solidFill>
                </a:ln>
                <a:latin typeface="Century Gothic" pitchFamily="34" charset="0"/>
              </a:rPr>
              <a:t>Автор статьи рассказывает нам  о трех драматических сюжетах судьбы  академика  Д.  С. Лихачева. Один из </a:t>
            </a:r>
            <a:r>
              <a:rPr lang="ru-RU" altLang="ru-RU" sz="2200" b="1" dirty="0" smtClean="0">
                <a:ln w="6350">
                  <a:solidFill>
                    <a:schemeClr val="bg1"/>
                  </a:solidFill>
                </a:ln>
                <a:latin typeface="Century Gothic" pitchFamily="34" charset="0"/>
              </a:rPr>
              <a:t>них -  </a:t>
            </a:r>
            <a:r>
              <a:rPr lang="ru-RU" altLang="ru-RU" sz="2200" b="1" dirty="0">
                <a:ln w="6350">
                  <a:solidFill>
                    <a:schemeClr val="bg1"/>
                  </a:solidFill>
                </a:ln>
                <a:latin typeface="Century Gothic" pitchFamily="34" charset="0"/>
              </a:rPr>
              <a:t>Ленинградская блокада во всей ее ледяной, голодной ежедневности.  Он пережил все ужасы блокады. Помимо запредельной жути блокады – лагерной </a:t>
            </a:r>
            <a:r>
              <a:rPr lang="ru-RU" altLang="ru-RU" sz="2200" b="1" dirty="0" err="1" smtClean="0">
                <a:ln w="6350">
                  <a:solidFill>
                    <a:schemeClr val="bg1"/>
                  </a:solidFill>
                </a:ln>
                <a:latin typeface="Century Gothic" pitchFamily="34" charset="0"/>
              </a:rPr>
              <a:t>антижизни</a:t>
            </a:r>
            <a:r>
              <a:rPr lang="ru-RU" altLang="ru-RU" sz="2200" b="1" dirty="0" smtClean="0">
                <a:ln w="6350">
                  <a:solidFill>
                    <a:schemeClr val="bg1"/>
                  </a:solidFill>
                </a:ln>
                <a:latin typeface="Century Gothic" pitchFamily="34" charset="0"/>
              </a:rPr>
              <a:t>, </a:t>
            </a:r>
            <a:r>
              <a:rPr lang="ru-RU" altLang="ru-RU" sz="2200" b="1" dirty="0">
                <a:ln w="6350">
                  <a:solidFill>
                    <a:schemeClr val="bg1"/>
                  </a:solidFill>
                </a:ln>
                <a:latin typeface="Century Gothic" pitchFamily="34" charset="0"/>
              </a:rPr>
              <a:t>было  еще «что-то» - в пределах человеческих сил, что позволяло вынести и ужас блокады, и фарс идеологии,  и ту дикую смесь физической  неволи и духовной воли, что в первые обнаружилась в Соловецком  </a:t>
            </a:r>
            <a:r>
              <a:rPr lang="ru-RU" altLang="ru-RU" sz="2200" b="1" dirty="0" smtClean="0">
                <a:ln w="6350">
                  <a:solidFill>
                    <a:schemeClr val="bg1"/>
                  </a:solidFill>
                </a:ln>
                <a:latin typeface="Century Gothic" pitchFamily="34" charset="0"/>
              </a:rPr>
              <a:t>лагере</a:t>
            </a:r>
            <a:endParaRPr lang="ru-RU" altLang="ru-RU" sz="2200" b="1" dirty="0">
              <a:ln w="6350">
                <a:solidFill>
                  <a:schemeClr val="bg1"/>
                </a:solidFill>
              </a:ln>
              <a:latin typeface="Century Gothic" pitchFamily="34" charset="0"/>
            </a:endParaRPr>
          </a:p>
        </p:txBody>
      </p:sp>
      <p:pic>
        <p:nvPicPr>
          <p:cNvPr id="8194" name="Picture 2" descr="C:\Documents and Settings\biblio_1.BIBL_NEW_C01\Мои документы\сорокина\Сорокина А\CCF23012014_00003.jpg"/>
          <p:cNvPicPr>
            <a:picLocks noGrp="1" noChangeAspect="1" noChangeArrowheads="1"/>
          </p:cNvPicPr>
          <p:nvPr>
            <p:ph sz="half" idx="1"/>
          </p:nvPr>
        </p:nvPicPr>
        <p:blipFill>
          <a:blip r:embed="rId2" cstate="print"/>
          <a:srcRect l="6268" r="-43" b="4252"/>
          <a:stretch>
            <a:fillRect/>
          </a:stretch>
        </p:blipFill>
        <p:spPr bwMode="auto">
          <a:xfrm>
            <a:off x="5076056" y="1268760"/>
            <a:ext cx="3528392" cy="4505486"/>
          </a:xfrm>
          <a:prstGeom prst="rect">
            <a:avLst/>
          </a:prstGeom>
          <a:noFill/>
          <a:ln w="28575">
            <a:solidFill>
              <a:schemeClr val="tx1">
                <a:lumMod val="85000"/>
                <a:lumOff val="15000"/>
              </a:schemeClr>
            </a:solidFill>
          </a:ln>
          <a:effectLst>
            <a:innerShdw blurRad="114300">
              <a:prstClr val="black"/>
            </a:innerShdw>
          </a:effectLst>
        </p:spPr>
      </p:pic>
      <p:pic>
        <p:nvPicPr>
          <p:cNvPr id="8195" name="Picture 3" descr="C:\Documents and Settings\biblio_1.BIBL_NEW_C01\Мои документы\сорокина\Сорокина А\CCF23012014_00004.jpg"/>
          <p:cNvPicPr>
            <a:picLocks noChangeAspect="1" noChangeArrowheads="1"/>
          </p:cNvPicPr>
          <p:nvPr/>
        </p:nvPicPr>
        <p:blipFill>
          <a:blip r:embed="rId3" cstate="print"/>
          <a:srcRect l="4498" t="4869"/>
          <a:stretch>
            <a:fillRect/>
          </a:stretch>
        </p:blipFill>
        <p:spPr bwMode="auto">
          <a:xfrm>
            <a:off x="6444208" y="3216076"/>
            <a:ext cx="2481848" cy="3425899"/>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Рисунок3.jpg"/>
          <p:cNvPicPr>
            <a:picLocks noChangeAspect="1"/>
          </p:cNvPicPr>
          <p:nvPr/>
        </p:nvPicPr>
        <p:blipFill>
          <a:blip r:embed="rId2" cstate="print"/>
          <a:srcRect l="1581" t="1444" r="829" b="2292"/>
          <a:stretch>
            <a:fillRect/>
          </a:stretch>
        </p:blipFill>
        <p:spPr>
          <a:xfrm>
            <a:off x="251520" y="475202"/>
            <a:ext cx="8640960" cy="5907596"/>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Рисунок1.jpg"/>
          <p:cNvPicPr>
            <a:picLocks noChangeAspect="1"/>
          </p:cNvPicPr>
          <p:nvPr/>
        </p:nvPicPr>
        <p:blipFill>
          <a:blip r:embed="rId2" cstate="print"/>
          <a:srcRect/>
          <a:stretch>
            <a:fillRect/>
          </a:stretch>
        </p:blipFill>
        <p:spPr>
          <a:xfrm>
            <a:off x="148214" y="820849"/>
            <a:ext cx="8847573" cy="5216303"/>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5517232"/>
            <a:ext cx="9144000" cy="136815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800" b="1" dirty="0" smtClean="0">
                <a:ln w="6350">
                  <a:solidFill>
                    <a:schemeClr val="bg1"/>
                  </a:solidFill>
                </a:ln>
                <a:latin typeface="Century Gothic" pitchFamily="34" charset="0"/>
              </a:rPr>
              <a:t>Подростки работали на заводах и фабриках, встав за станки за ушедших на фронт братьев и отцов </a:t>
            </a:r>
          </a:p>
        </p:txBody>
      </p:sp>
      <p:pic>
        <p:nvPicPr>
          <p:cNvPr id="3" name="Содержимое 3" descr="Рисунок2.jpg"/>
          <p:cNvPicPr>
            <a:picLocks noChangeAspect="1"/>
          </p:cNvPicPr>
          <p:nvPr/>
        </p:nvPicPr>
        <p:blipFill>
          <a:blip r:embed="rId2" cstate="print"/>
          <a:srcRect/>
          <a:stretch>
            <a:fillRect/>
          </a:stretch>
        </p:blipFill>
        <p:spPr>
          <a:xfrm>
            <a:off x="359532" y="188640"/>
            <a:ext cx="8424936" cy="5284806"/>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512" y="0"/>
            <a:ext cx="9144000" cy="1916832"/>
          </a:xfrm>
        </p:spPr>
        <p:txBody>
          <a:bodyPr>
            <a:noAutofit/>
          </a:bodyPr>
          <a:lstStyle/>
          <a:p>
            <a:r>
              <a:rPr lang="ru-RU" altLang="ru-RU" sz="2400" dirty="0" smtClean="0">
                <a:ln w="6350">
                  <a:solidFill>
                    <a:schemeClr val="bg1"/>
                  </a:solidFill>
                </a:ln>
                <a:latin typeface="Century Gothic" pitchFamily="34" charset="0"/>
                <a:ea typeface="+mn-ea"/>
                <a:cs typeface="+mn-cs"/>
              </a:rPr>
              <a:t>   Т3(2)</a:t>
            </a:r>
            <a:br>
              <a:rPr lang="ru-RU" altLang="ru-RU" sz="2400" dirty="0" smtClean="0">
                <a:ln w="6350">
                  <a:solidFill>
                    <a:schemeClr val="bg1"/>
                  </a:solidFill>
                </a:ln>
                <a:latin typeface="Century Gothic" pitchFamily="34" charset="0"/>
                <a:ea typeface="+mn-ea"/>
                <a:cs typeface="+mn-cs"/>
              </a:rPr>
            </a:br>
            <a:r>
              <a:rPr lang="ru-RU" altLang="ru-RU" sz="2400" dirty="0" smtClean="0">
                <a:ln w="6350">
                  <a:solidFill>
                    <a:schemeClr val="bg1"/>
                  </a:solidFill>
                </a:ln>
                <a:latin typeface="Century Gothic" pitchFamily="34" charset="0"/>
                <a:ea typeface="+mn-ea"/>
                <a:cs typeface="+mn-cs"/>
              </a:rPr>
              <a:t>   </a:t>
            </a:r>
            <a:r>
              <a:rPr lang="ru-RU" altLang="ru-RU" sz="2400" dirty="0" smtClean="0">
                <a:ln w="6350">
                  <a:solidFill>
                    <a:schemeClr val="bg1"/>
                  </a:solidFill>
                </a:ln>
                <a:latin typeface="Century Gothic" pitchFamily="34" charset="0"/>
              </a:rPr>
              <a:t>Ж86</a:t>
            </a:r>
            <a:r>
              <a:rPr lang="ru-RU" altLang="ru-RU" sz="2400" dirty="0" smtClean="0">
                <a:ln w="6350">
                  <a:solidFill>
                    <a:schemeClr val="bg1"/>
                  </a:solidFill>
                </a:ln>
                <a:latin typeface="Century Gothic" pitchFamily="34" charset="0"/>
                <a:ea typeface="+mn-ea"/>
                <a:cs typeface="+mn-cs"/>
              </a:rPr>
              <a:t> </a:t>
            </a:r>
            <a:br>
              <a:rPr lang="ru-RU" altLang="ru-RU" sz="2400" dirty="0" smtClean="0">
                <a:ln w="6350">
                  <a:solidFill>
                    <a:schemeClr val="bg1"/>
                  </a:solidFill>
                </a:ln>
                <a:latin typeface="Century Gothic" pitchFamily="34" charset="0"/>
                <a:ea typeface="+mn-ea"/>
                <a:cs typeface="+mn-cs"/>
              </a:rPr>
            </a:br>
            <a:r>
              <a:rPr lang="ru-RU" altLang="ru-RU" sz="2400" dirty="0" smtClean="0">
                <a:ln w="6350">
                  <a:solidFill>
                    <a:schemeClr val="bg1"/>
                  </a:solidFill>
                </a:ln>
                <a:latin typeface="Century Gothic" pitchFamily="34" charset="0"/>
                <a:ea typeface="+mn-ea"/>
                <a:cs typeface="+mn-cs"/>
              </a:rPr>
              <a:t>   </a:t>
            </a:r>
            <a:r>
              <a:rPr lang="ru-RU" altLang="ru-RU" sz="2400" dirty="0" smtClean="0">
                <a:ln w="6350">
                  <a:solidFill>
                    <a:schemeClr val="bg1"/>
                  </a:solidFill>
                </a:ln>
                <a:latin typeface="Century Gothic" pitchFamily="34" charset="0"/>
              </a:rPr>
              <a:t>Г. К. Жуков: фотоальбом о </a:t>
            </a:r>
            <a:r>
              <a:rPr lang="ru-RU" altLang="ru-RU" sz="2400" dirty="0" smtClean="0">
                <a:ln w="6350">
                  <a:solidFill>
                    <a:schemeClr val="bg1"/>
                  </a:solidFill>
                </a:ln>
                <a:latin typeface="Century Gothic" pitchFamily="34" charset="0"/>
                <a:ea typeface="+mn-ea"/>
                <a:cs typeface="+mn-cs"/>
              </a:rPr>
              <a:t>выдающемся </a:t>
            </a:r>
            <a:r>
              <a:rPr lang="ru-RU" altLang="ru-RU" sz="2400" dirty="0">
                <a:ln w="6350">
                  <a:solidFill>
                    <a:schemeClr val="bg1"/>
                  </a:solidFill>
                </a:ln>
                <a:latin typeface="Century Gothic" pitchFamily="34" charset="0"/>
                <a:ea typeface="+mn-ea"/>
                <a:cs typeface="+mn-cs"/>
              </a:rPr>
              <a:t>советском </a:t>
            </a:r>
            <a:r>
              <a:rPr lang="ru-RU" altLang="ru-RU" sz="2400" dirty="0" smtClean="0">
                <a:ln w="6350">
                  <a:solidFill>
                    <a:schemeClr val="bg1"/>
                  </a:solidFill>
                </a:ln>
                <a:latin typeface="Century Gothic" pitchFamily="34" charset="0"/>
                <a:ea typeface="+mn-ea"/>
                <a:cs typeface="+mn-cs"/>
              </a:rPr>
              <a:t>полководце </a:t>
            </a:r>
            <a:r>
              <a:rPr lang="ru-RU" altLang="ru-RU" sz="2400" dirty="0">
                <a:ln w="6350">
                  <a:solidFill>
                    <a:schemeClr val="bg1"/>
                  </a:solidFill>
                </a:ln>
                <a:latin typeface="Century Gothic" pitchFamily="34" charset="0"/>
                <a:ea typeface="+mn-ea"/>
                <a:cs typeface="+mn-cs"/>
              </a:rPr>
              <a:t>Маршале Советского Союза Г. К. Жукове. – 4-е изд. – М. : Планета, 1989. – 239 </a:t>
            </a:r>
            <a:r>
              <a:rPr lang="ru-RU" altLang="ru-RU" sz="2400" dirty="0" smtClean="0">
                <a:ln w="6350">
                  <a:solidFill>
                    <a:schemeClr val="bg1"/>
                  </a:solidFill>
                </a:ln>
                <a:latin typeface="Century Gothic" pitchFamily="34" charset="0"/>
                <a:ea typeface="+mn-ea"/>
                <a:cs typeface="+mn-cs"/>
              </a:rPr>
              <a:t>с</a:t>
            </a:r>
            <a:endParaRPr lang="ru-RU" altLang="ru-RU" sz="2400" dirty="0">
              <a:ln w="6350">
                <a:solidFill>
                  <a:schemeClr val="bg1"/>
                </a:solidFill>
              </a:ln>
              <a:latin typeface="Century Gothic" pitchFamily="34" charset="0"/>
              <a:ea typeface="+mn-ea"/>
              <a:cs typeface="+mn-cs"/>
            </a:endParaRPr>
          </a:p>
        </p:txBody>
      </p:sp>
      <p:sp>
        <p:nvSpPr>
          <p:cNvPr id="3" name="Текст 2"/>
          <p:cNvSpPr>
            <a:spLocks noGrp="1"/>
          </p:cNvSpPr>
          <p:nvPr>
            <p:ph type="body" idx="2"/>
          </p:nvPr>
        </p:nvSpPr>
        <p:spPr>
          <a:xfrm>
            <a:off x="35496" y="2144688"/>
            <a:ext cx="4968552" cy="4596680"/>
          </a:xfrm>
        </p:spPr>
        <p:txBody>
          <a:bodyPr>
            <a:noAutofit/>
          </a:bodyPr>
          <a:lstStyle/>
          <a:p>
            <a:pPr algn="ctr"/>
            <a:r>
              <a:rPr lang="ru-RU" altLang="ru-RU" sz="2200" b="1" dirty="0">
                <a:ln w="6350">
                  <a:solidFill>
                    <a:schemeClr val="bg1"/>
                  </a:solidFill>
                </a:ln>
                <a:latin typeface="Century Gothic" pitchFamily="34" charset="0"/>
              </a:rPr>
              <a:t>Данная книга представляет собой фотоальбом о выдающемся советском полководце маршале Советского Союза Георгии Константиновиче Жукове. В </a:t>
            </a:r>
            <a:r>
              <a:rPr lang="ru-RU" altLang="ru-RU" sz="2200" b="1" dirty="0" smtClean="0">
                <a:ln w="6350">
                  <a:solidFill>
                    <a:schemeClr val="bg1"/>
                  </a:solidFill>
                </a:ln>
                <a:latin typeface="Century Gothic" pitchFamily="34" charset="0"/>
              </a:rPr>
              <a:t>издании </a:t>
            </a:r>
            <a:r>
              <a:rPr lang="ru-RU" altLang="ru-RU" sz="2200" b="1" dirty="0">
                <a:ln w="6350">
                  <a:solidFill>
                    <a:schemeClr val="bg1"/>
                  </a:solidFill>
                </a:ln>
                <a:latin typeface="Century Gothic" pitchFamily="34" charset="0"/>
              </a:rPr>
              <a:t>использованы документальные фотографии и кинокадры из фондов множества музеев и архивов. Текст фотоальбома составлен по книге Г. К. Жукова «Воспоминания и размышления</a:t>
            </a:r>
            <a:r>
              <a:rPr lang="ru-RU" altLang="ru-RU" sz="2200" b="1" dirty="0" smtClean="0">
                <a:ln w="6350">
                  <a:solidFill>
                    <a:schemeClr val="bg1"/>
                  </a:solidFill>
                </a:ln>
                <a:latin typeface="Century Gothic" pitchFamily="34" charset="0"/>
              </a:rPr>
              <a:t>»</a:t>
            </a:r>
            <a:endParaRPr lang="ru-RU" altLang="ru-RU" sz="2200" b="1" dirty="0">
              <a:ln w="6350">
                <a:solidFill>
                  <a:schemeClr val="bg1"/>
                </a:solidFill>
              </a:ln>
              <a:latin typeface="Century Gothic" pitchFamily="34" charset="0"/>
            </a:endParaRPr>
          </a:p>
        </p:txBody>
      </p:sp>
      <p:pic>
        <p:nvPicPr>
          <p:cNvPr id="6146" name="Picture 2" descr="C:\Documents and Settings\biblio_1.BIBL_NEW_C01\Мои документы\сорокина\Сорокина А\CCF23012014_00026.jpg"/>
          <p:cNvPicPr>
            <a:picLocks noGrp="1" noChangeAspect="1" noChangeArrowheads="1"/>
          </p:cNvPicPr>
          <p:nvPr>
            <p:ph sz="half" idx="1"/>
          </p:nvPr>
        </p:nvPicPr>
        <p:blipFill>
          <a:blip r:embed="rId2" cstate="print"/>
          <a:srcRect/>
          <a:stretch>
            <a:fillRect/>
          </a:stretch>
        </p:blipFill>
        <p:spPr bwMode="auto">
          <a:xfrm>
            <a:off x="5400722" y="1988840"/>
            <a:ext cx="3131717" cy="4608512"/>
          </a:xfrm>
          <a:prstGeom prst="rect">
            <a:avLst/>
          </a:prstGeom>
          <a:noFill/>
          <a:ln w="28575">
            <a:solidFill>
              <a:schemeClr val="tx1">
                <a:lumMod val="85000"/>
                <a:lumOff val="15000"/>
              </a:schemeClr>
            </a:solidFill>
          </a:ln>
          <a:effectLst>
            <a:innerShdw blurRad="114300">
              <a:prstClr val="black"/>
            </a:innerShdw>
          </a:effectLst>
        </p:spPr>
      </p:pic>
      <p:pic>
        <p:nvPicPr>
          <p:cNvPr id="4" name="Picture 2" descr="C:\Documents and Settings\biblio_1.BIBL_NEW_C01\Мои документы\сорокина\Сорокина А\CCF23012014_00027.jpg"/>
          <p:cNvPicPr>
            <a:picLocks noChangeAspect="1" noChangeArrowheads="1"/>
          </p:cNvPicPr>
          <p:nvPr/>
        </p:nvPicPr>
        <p:blipFill>
          <a:blip r:embed="rId3" cstate="print"/>
          <a:srcRect b="1437"/>
          <a:stretch>
            <a:fillRect/>
          </a:stretch>
        </p:blipFill>
        <p:spPr bwMode="auto">
          <a:xfrm>
            <a:off x="6516216" y="3501008"/>
            <a:ext cx="2376264" cy="3245629"/>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esktop\дети сталинграда\девочки собирают ружья.jpg"/>
          <p:cNvPicPr>
            <a:picLocks noChangeAspect="1" noChangeArrowheads="1"/>
          </p:cNvPicPr>
          <p:nvPr/>
        </p:nvPicPr>
        <p:blipFill>
          <a:blip r:embed="rId2" cstate="print"/>
          <a:srcRect/>
          <a:stretch>
            <a:fillRect/>
          </a:stretch>
        </p:blipFill>
        <p:spPr>
          <a:xfrm>
            <a:off x="172638" y="669023"/>
            <a:ext cx="8798724" cy="5519954"/>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amp;Kcy;&amp;acy;&amp;rcy;&amp;tcy;&amp;icy;&amp;ncy;&amp;kcy;&amp;icy; &amp;pcy;&amp;ocy; &amp;zcy;&amp;acy;&amp;pcy;&amp;rcy;&amp;ocy;&amp;scy;&amp;ucy; &amp;bcy;&amp;lcy;&amp;ocy;&amp;kcy;&amp;acy;&amp;dcy;&amp;ncy;&amp;ycy;&amp;jcy; &amp;lcy;&amp;iecy;&amp;ncy;&amp;icy;&amp;ncy;&amp;gcy;&amp;rcy;&amp;acy;&amp;dcy; &amp;tcy;&amp;iecy;&amp;acy;&amp;tcy;&amp;rcy;&amp;ycy;"/>
          <p:cNvPicPr>
            <a:picLocks noChangeAspect="1" noChangeArrowheads="1"/>
          </p:cNvPicPr>
          <p:nvPr/>
        </p:nvPicPr>
        <p:blipFill>
          <a:blip r:embed="rId2" cstate="print"/>
          <a:srcRect/>
          <a:stretch>
            <a:fillRect/>
          </a:stretch>
        </p:blipFill>
        <p:spPr bwMode="auto">
          <a:xfrm>
            <a:off x="314325" y="378296"/>
            <a:ext cx="8515350" cy="5715000"/>
          </a:xfrm>
          <a:prstGeom prst="rect">
            <a:avLst/>
          </a:prstGeom>
          <a:noFill/>
          <a:ln w="28575">
            <a:solidFill>
              <a:schemeClr val="tx1">
                <a:lumMod val="85000"/>
                <a:lumOff val="15000"/>
              </a:schemeClr>
            </a:solidFill>
          </a:ln>
          <a:effectLst>
            <a:innerShdw blurRad="114300">
              <a:prstClr val="black"/>
            </a:innerShdw>
          </a:effectLst>
        </p:spPr>
      </p:pic>
      <p:sp>
        <p:nvSpPr>
          <p:cNvPr id="3" name="TextBox 2"/>
          <p:cNvSpPr txBox="1"/>
          <p:nvPr/>
        </p:nvSpPr>
        <p:spPr>
          <a:xfrm>
            <a:off x="916192" y="6237312"/>
            <a:ext cx="7311617" cy="523220"/>
          </a:xfrm>
          <a:prstGeom prst="rect">
            <a:avLst/>
          </a:prstGeom>
          <a:noFill/>
        </p:spPr>
        <p:txBody>
          <a:bodyPr wrap="none" rtlCol="0">
            <a:spAutoFit/>
          </a:bodyPr>
          <a:lstStyle/>
          <a:p>
            <a:r>
              <a:rPr lang="ru-RU" sz="2800" b="1" dirty="0" smtClean="0">
                <a:ln w="6350">
                  <a:solidFill>
                    <a:schemeClr val="bg1"/>
                  </a:solidFill>
                </a:ln>
                <a:latin typeface="Century Gothic" pitchFamily="34" charset="0"/>
              </a:rPr>
              <a:t>Продолжали работать театры и музеи</a:t>
            </a:r>
            <a:endParaRPr lang="ru-RU" sz="2800" b="1" dirty="0">
              <a:ln w="6350">
                <a:solidFill>
                  <a:schemeClr val="bg1"/>
                </a:solidFill>
              </a:ln>
              <a:latin typeface="Century Gothic" pitchFamily="34" charset="0"/>
            </a:endParaRPr>
          </a:p>
        </p:txBody>
      </p:sp>
    </p:spTree>
  </p:cSld>
  <p:clrMapOvr>
    <a:masterClrMapping/>
  </p:clrMapOvr>
  <p:transition advClick="0" advTm="12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2" descr="&amp;Pcy;&amp;ocy;&amp;khcy;&amp;ocy;&amp;zhcy;&amp;iecy;&amp;iecy; &amp;icy;&amp;zcy;&amp;ocy;&amp;bcy;&amp;rcy;&amp;acy;&amp;zhcy;&amp;iecy;&amp;ncy;&amp;icy;&amp;iecy;"/>
          <p:cNvSpPr>
            <a:spLocks noChangeAspect="1" noChangeArrowheads="1"/>
          </p:cNvSpPr>
          <p:nvPr/>
        </p:nvSpPr>
        <p:spPr bwMode="auto">
          <a:xfrm>
            <a:off x="155575" y="-1881188"/>
            <a:ext cx="6096000" cy="39243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1923" name="Picture 3" descr="D:\Мои документы\Воробьёва\Массовые\ВОВ\ce3281783d2b9dbcb3449b0eec26d8ea.jpg"/>
          <p:cNvPicPr>
            <a:picLocks noChangeAspect="1" noChangeArrowheads="1"/>
          </p:cNvPicPr>
          <p:nvPr/>
        </p:nvPicPr>
        <p:blipFill>
          <a:blip r:embed="rId2" cstate="print"/>
          <a:srcRect/>
          <a:stretch>
            <a:fillRect/>
          </a:stretch>
        </p:blipFill>
        <p:spPr bwMode="auto">
          <a:xfrm>
            <a:off x="371693" y="116632"/>
            <a:ext cx="8400615" cy="5406739"/>
          </a:xfrm>
          <a:prstGeom prst="rect">
            <a:avLst/>
          </a:prstGeom>
          <a:noFill/>
          <a:ln w="28575">
            <a:solidFill>
              <a:schemeClr val="tx1">
                <a:lumMod val="85000"/>
                <a:lumOff val="15000"/>
              </a:schemeClr>
            </a:solidFill>
          </a:ln>
          <a:effectLst>
            <a:innerShdw blurRad="114300">
              <a:prstClr val="black"/>
            </a:innerShdw>
          </a:effectLst>
        </p:spPr>
      </p:pic>
      <p:sp>
        <p:nvSpPr>
          <p:cNvPr id="4" name="Прямоугольник 3"/>
          <p:cNvSpPr/>
          <p:nvPr/>
        </p:nvSpPr>
        <p:spPr>
          <a:xfrm>
            <a:off x="0" y="5517232"/>
            <a:ext cx="9144000" cy="1384995"/>
          </a:xfrm>
          <a:prstGeom prst="rect">
            <a:avLst/>
          </a:prstGeom>
        </p:spPr>
        <p:txBody>
          <a:bodyPr wrap="square">
            <a:spAutoFit/>
          </a:bodyPr>
          <a:lstStyle/>
          <a:p>
            <a:pPr algn="ctr"/>
            <a:r>
              <a:rPr lang="ru-RU" sz="2800" b="1" dirty="0" smtClean="0">
                <a:ln w="6350">
                  <a:solidFill>
                    <a:schemeClr val="bg1"/>
                  </a:solidFill>
                </a:ln>
                <a:latin typeface="Century Gothic" pitchFamily="34" charset="0"/>
              </a:rPr>
              <a:t>Во время блокады Дмитрий Шостакович написал свою известнейшую «Ленинградскую» симфонию</a:t>
            </a:r>
            <a:endParaRPr lang="ru-RU" sz="2800" b="1" dirty="0">
              <a:ln w="6350">
                <a:solidFill>
                  <a:schemeClr val="bg1"/>
                </a:solidFill>
              </a:ln>
              <a:latin typeface="Century Gothic" pitchFamily="34" charset="0"/>
            </a:endParaRPr>
          </a:p>
        </p:txBody>
      </p:sp>
    </p:spTree>
  </p:cSld>
  <p:clrMapOvr>
    <a:masterClrMapping/>
  </p:clrMapOvr>
  <p:transition advClick="0" advTm="12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916832"/>
          </a:xfrm>
        </p:spPr>
        <p:txBody>
          <a:bodyPr>
            <a:noAutofit/>
          </a:bodyPr>
          <a:lstStyle/>
          <a:p>
            <a:pPr lvl="0"/>
            <a:r>
              <a:rPr lang="ru-RU" altLang="ru-RU" sz="2400" dirty="0" smtClean="0">
                <a:ln w="6350">
                  <a:solidFill>
                    <a:schemeClr val="bg1"/>
                  </a:solidFill>
                </a:ln>
                <a:latin typeface="Century Gothic" pitchFamily="34" charset="0"/>
                <a:ea typeface="+mn-ea"/>
                <a:cs typeface="+mn-cs"/>
              </a:rPr>
              <a:t>   Т3</a:t>
            </a:r>
            <a:br>
              <a:rPr lang="ru-RU" altLang="ru-RU" sz="2400" dirty="0" smtClean="0">
                <a:ln w="6350">
                  <a:solidFill>
                    <a:schemeClr val="bg1"/>
                  </a:solidFill>
                </a:ln>
                <a:latin typeface="Century Gothic" pitchFamily="34" charset="0"/>
                <a:ea typeface="+mn-ea"/>
                <a:cs typeface="+mn-cs"/>
              </a:rPr>
            </a:br>
            <a:r>
              <a:rPr lang="ru-RU" altLang="ru-RU" sz="2400" dirty="0" smtClean="0">
                <a:ln w="6350">
                  <a:solidFill>
                    <a:schemeClr val="bg1"/>
                  </a:solidFill>
                </a:ln>
                <a:latin typeface="Century Gothic" pitchFamily="34" charset="0"/>
                <a:ea typeface="+mn-ea"/>
                <a:cs typeface="+mn-cs"/>
              </a:rPr>
              <a:t>   М31</a:t>
            </a:r>
            <a:br>
              <a:rPr lang="ru-RU" altLang="ru-RU" sz="2400" dirty="0" smtClean="0">
                <a:ln w="6350">
                  <a:solidFill>
                    <a:schemeClr val="bg1"/>
                  </a:solidFill>
                </a:ln>
                <a:latin typeface="Century Gothic" pitchFamily="34" charset="0"/>
                <a:ea typeface="+mn-ea"/>
                <a:cs typeface="+mn-cs"/>
              </a:rPr>
            </a:br>
            <a:r>
              <a:rPr lang="ru-RU" altLang="ru-RU" sz="2400" dirty="0" smtClean="0">
                <a:ln w="6350">
                  <a:solidFill>
                    <a:schemeClr val="bg1"/>
                  </a:solidFill>
                </a:ln>
                <a:latin typeface="Century Gothic" pitchFamily="34" charset="0"/>
                <a:ea typeface="+mn-ea"/>
                <a:cs typeface="+mn-cs"/>
              </a:rPr>
              <a:t>   </a:t>
            </a:r>
            <a:r>
              <a:rPr lang="ru-RU" altLang="ru-RU" sz="2400" dirty="0" err="1" smtClean="0">
                <a:ln w="6350">
                  <a:solidFill>
                    <a:schemeClr val="bg1"/>
                  </a:solidFill>
                </a:ln>
                <a:latin typeface="Century Gothic" pitchFamily="34" charset="0"/>
                <a:ea typeface="+mn-ea"/>
                <a:cs typeface="+mn-cs"/>
              </a:rPr>
              <a:t>Масолов</a:t>
            </a:r>
            <a:r>
              <a:rPr lang="ru-RU" altLang="ru-RU" sz="2400" dirty="0" smtClean="0">
                <a:ln w="6350">
                  <a:solidFill>
                    <a:schemeClr val="bg1"/>
                  </a:solidFill>
                </a:ln>
                <a:latin typeface="Century Gothic" pitchFamily="34" charset="0"/>
                <a:ea typeface="+mn-ea"/>
                <a:cs typeface="+mn-cs"/>
              </a:rPr>
              <a:t> Н.В. Ленинград в сердце моем </a:t>
            </a:r>
            <a:r>
              <a:rPr lang="ru-RU" altLang="ru-RU" sz="2400" dirty="0">
                <a:ln w="6350">
                  <a:solidFill>
                    <a:schemeClr val="bg1"/>
                  </a:solidFill>
                </a:ln>
                <a:latin typeface="Century Gothic" pitchFamily="34" charset="0"/>
                <a:ea typeface="+mn-ea"/>
                <a:cs typeface="+mn-cs"/>
              </a:rPr>
              <a:t>/ Н.В. </a:t>
            </a:r>
            <a:r>
              <a:rPr lang="ru-RU" altLang="ru-RU" sz="2400" dirty="0" err="1" smtClean="0">
                <a:ln w="6350">
                  <a:solidFill>
                    <a:schemeClr val="bg1"/>
                  </a:solidFill>
                </a:ln>
                <a:latin typeface="Century Gothic" pitchFamily="34" charset="0"/>
                <a:ea typeface="+mn-ea"/>
                <a:cs typeface="+mn-cs"/>
              </a:rPr>
              <a:t>Масо</a:t>
            </a:r>
            <a:r>
              <a:rPr lang="ru-RU" altLang="ru-RU" sz="2400" dirty="0" smtClean="0">
                <a:ln w="6350">
                  <a:solidFill>
                    <a:schemeClr val="bg1"/>
                  </a:solidFill>
                </a:ln>
                <a:latin typeface="Century Gothic" pitchFamily="34" charset="0"/>
                <a:ea typeface="+mn-ea"/>
                <a:cs typeface="+mn-cs"/>
              </a:rPr>
              <a:t>-</a:t>
            </a:r>
            <a:br>
              <a:rPr lang="ru-RU" altLang="ru-RU" sz="2400" dirty="0" smtClean="0">
                <a:ln w="6350">
                  <a:solidFill>
                    <a:schemeClr val="bg1"/>
                  </a:solidFill>
                </a:ln>
                <a:latin typeface="Century Gothic" pitchFamily="34" charset="0"/>
                <a:ea typeface="+mn-ea"/>
                <a:cs typeface="+mn-cs"/>
              </a:rPr>
            </a:br>
            <a:r>
              <a:rPr lang="ru-RU" altLang="ru-RU" sz="2400" dirty="0" smtClean="0">
                <a:ln w="6350">
                  <a:solidFill>
                    <a:schemeClr val="bg1"/>
                  </a:solidFill>
                </a:ln>
                <a:latin typeface="Century Gothic" pitchFamily="34" charset="0"/>
                <a:ea typeface="+mn-ea"/>
                <a:cs typeface="+mn-cs"/>
              </a:rPr>
              <a:t>лов</a:t>
            </a:r>
            <a:r>
              <a:rPr lang="ru-RU" altLang="ru-RU" sz="2400" dirty="0">
                <a:ln w="6350">
                  <a:solidFill>
                    <a:schemeClr val="bg1"/>
                  </a:solidFill>
                </a:ln>
                <a:latin typeface="Century Gothic" pitchFamily="34" charset="0"/>
                <a:ea typeface="+mn-ea"/>
                <a:cs typeface="+mn-cs"/>
              </a:rPr>
              <a:t>. - М. : Политиздат, 1981. – 126 </a:t>
            </a:r>
            <a:r>
              <a:rPr lang="ru-RU" altLang="ru-RU" sz="2400" dirty="0" smtClean="0">
                <a:ln w="6350">
                  <a:solidFill>
                    <a:schemeClr val="bg1"/>
                  </a:solidFill>
                </a:ln>
                <a:latin typeface="Century Gothic" pitchFamily="34" charset="0"/>
                <a:ea typeface="+mn-ea"/>
                <a:cs typeface="+mn-cs"/>
              </a:rPr>
              <a:t>с</a:t>
            </a:r>
            <a:r>
              <a:rPr lang="ru-RU" altLang="ru-RU" sz="2400" dirty="0">
                <a:ln w="6350">
                  <a:solidFill>
                    <a:schemeClr val="bg1"/>
                  </a:solidFill>
                </a:ln>
                <a:latin typeface="Century Gothic" pitchFamily="34" charset="0"/>
                <a:ea typeface="+mn-ea"/>
                <a:cs typeface="+mn-cs"/>
              </a:rPr>
              <a:t/>
            </a:r>
            <a:br>
              <a:rPr lang="ru-RU" altLang="ru-RU" sz="2400" dirty="0">
                <a:ln w="6350">
                  <a:solidFill>
                    <a:schemeClr val="bg1"/>
                  </a:solidFill>
                </a:ln>
                <a:latin typeface="Century Gothic" pitchFamily="34" charset="0"/>
                <a:ea typeface="+mn-ea"/>
                <a:cs typeface="+mn-cs"/>
              </a:rPr>
            </a:br>
            <a:endParaRPr lang="ru-RU" altLang="ru-RU" sz="2400" dirty="0">
              <a:ln w="6350">
                <a:solidFill>
                  <a:schemeClr val="bg1"/>
                </a:solidFill>
              </a:ln>
              <a:latin typeface="Century Gothic" pitchFamily="34" charset="0"/>
              <a:ea typeface="+mn-ea"/>
              <a:cs typeface="+mn-cs"/>
            </a:endParaRPr>
          </a:p>
        </p:txBody>
      </p:sp>
      <p:sp>
        <p:nvSpPr>
          <p:cNvPr id="4" name="Текст 3"/>
          <p:cNvSpPr>
            <a:spLocks noGrp="1"/>
          </p:cNvSpPr>
          <p:nvPr>
            <p:ph type="body" idx="2"/>
          </p:nvPr>
        </p:nvSpPr>
        <p:spPr>
          <a:xfrm>
            <a:off x="-36512" y="1916832"/>
            <a:ext cx="5472608" cy="5616624"/>
          </a:xfrm>
        </p:spPr>
        <p:txBody>
          <a:bodyPr>
            <a:normAutofit/>
          </a:bodyPr>
          <a:lstStyle/>
          <a:p>
            <a:pPr algn="ctr"/>
            <a:r>
              <a:rPr lang="ru-RU" altLang="ru-RU" sz="2200" b="1" dirty="0">
                <a:ln w="6350">
                  <a:solidFill>
                    <a:schemeClr val="bg1"/>
                  </a:solidFill>
                </a:ln>
                <a:latin typeface="Century Gothic" pitchFamily="34" charset="0"/>
              </a:rPr>
              <a:t>В книге рассказывается о командире 3-й Ленинградской партизанской бригады Герое Советского Союза Александре Германе. В годы Великой Отечественной войны партизаны этой бригады </a:t>
            </a:r>
            <a:r>
              <a:rPr lang="ru-RU" altLang="ru-RU" sz="2200" b="1" dirty="0" smtClean="0">
                <a:ln w="6350">
                  <a:solidFill>
                    <a:schemeClr val="bg1"/>
                  </a:solidFill>
                </a:ln>
                <a:latin typeface="Century Gothic" pitchFamily="34" charset="0"/>
              </a:rPr>
              <a:t>разрушали </a:t>
            </a:r>
            <a:r>
              <a:rPr lang="ru-RU" altLang="ru-RU" sz="2200" b="1" dirty="0">
                <a:ln w="6350">
                  <a:solidFill>
                    <a:schemeClr val="bg1"/>
                  </a:solidFill>
                </a:ln>
                <a:latin typeface="Century Gothic" pitchFamily="34" charset="0"/>
              </a:rPr>
              <a:t>коммуникации и уничтожали гарнизоны в тылу врага, вели успешные бои с охранными и полевыми войсками вермахта. Партизанские разведчики добывали ценные сведения для Советской </a:t>
            </a:r>
            <a:r>
              <a:rPr lang="ru-RU" altLang="ru-RU" sz="2200" b="1" dirty="0" smtClean="0">
                <a:ln w="6350">
                  <a:solidFill>
                    <a:schemeClr val="bg1"/>
                  </a:solidFill>
                </a:ln>
                <a:latin typeface="Century Gothic" pitchFamily="34" charset="0"/>
              </a:rPr>
              <a:t>Армии</a:t>
            </a:r>
            <a:endParaRPr lang="ru-RU" altLang="ru-RU" sz="2200" b="1" dirty="0">
              <a:ln w="6350">
                <a:solidFill>
                  <a:schemeClr val="bg1"/>
                </a:solidFill>
              </a:ln>
              <a:latin typeface="Century Gothic" pitchFamily="34" charset="0"/>
            </a:endParaRPr>
          </a:p>
          <a:p>
            <a:pPr algn="ctr"/>
            <a:endParaRPr lang="ru-RU" sz="1600" dirty="0"/>
          </a:p>
        </p:txBody>
      </p:sp>
      <p:pic>
        <p:nvPicPr>
          <p:cNvPr id="2050" name="Picture 2" descr="C:\Documents and Settings\biblio_1.BIBL_NEW_C01\Мои документы\сорокина\Сорокина А\CCF23012014_00025.jpg"/>
          <p:cNvPicPr>
            <a:picLocks noGrp="1" noChangeAspect="1" noChangeArrowheads="1"/>
          </p:cNvPicPr>
          <p:nvPr>
            <p:ph sz="half" idx="1"/>
          </p:nvPr>
        </p:nvPicPr>
        <p:blipFill>
          <a:blip r:embed="rId2" cstate="print"/>
          <a:srcRect r="41805" b="44638"/>
          <a:stretch>
            <a:fillRect/>
          </a:stretch>
        </p:blipFill>
        <p:spPr bwMode="auto">
          <a:xfrm>
            <a:off x="5508104" y="1628800"/>
            <a:ext cx="3358299" cy="5083472"/>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descr="F:\1466.jpg"/>
          <p:cNvPicPr>
            <a:picLocks noChangeAspect="1" noChangeArrowheads="1"/>
          </p:cNvPicPr>
          <p:nvPr/>
        </p:nvPicPr>
        <p:blipFill>
          <a:blip r:embed="rId2" cstate="print"/>
          <a:srcRect/>
          <a:stretch>
            <a:fillRect/>
          </a:stretch>
        </p:blipFill>
        <p:spPr bwMode="auto">
          <a:xfrm>
            <a:off x="669305" y="127001"/>
            <a:ext cx="7805391" cy="4886175"/>
          </a:xfrm>
          <a:prstGeom prst="rect">
            <a:avLst/>
          </a:prstGeom>
          <a:noFill/>
          <a:ln w="28575">
            <a:solidFill>
              <a:schemeClr val="tx1">
                <a:lumMod val="85000"/>
                <a:lumOff val="15000"/>
              </a:schemeClr>
            </a:solidFill>
          </a:ln>
          <a:effectLst>
            <a:innerShdw blurRad="114300">
              <a:prstClr val="black"/>
            </a:innerShdw>
          </a:effectLst>
        </p:spPr>
      </p:pic>
      <p:sp>
        <p:nvSpPr>
          <p:cNvPr id="4" name="Содержимое 2"/>
          <p:cNvSpPr txBox="1">
            <a:spLocks/>
          </p:cNvSpPr>
          <p:nvPr/>
        </p:nvSpPr>
        <p:spPr>
          <a:xfrm>
            <a:off x="0" y="5013176"/>
            <a:ext cx="9144000" cy="1772816"/>
          </a:xfrm>
          <a:prstGeom prst="rect">
            <a:avLst/>
          </a:prstGeom>
        </p:spPr>
        <p:txBody>
          <a:bodyPr vert="horz">
            <a:noAutofit/>
          </a:bodyPr>
          <a:lstStyle/>
          <a:p>
            <a:pPr marL="548640" lvl="0" indent="-411480" algn="ctr">
              <a:spcBef>
                <a:spcPct val="20000"/>
              </a:spcBef>
              <a:buClr>
                <a:sysClr val="window" lastClr="FFFFFF">
                  <a:shade val="95000"/>
                </a:sysClr>
              </a:buClr>
              <a:buSzPct val="65000"/>
            </a:pPr>
            <a:r>
              <a:rPr lang="ru-RU" sz="2800" b="1" dirty="0" smtClean="0">
                <a:ln w="6350">
                  <a:solidFill>
                    <a:schemeClr val="bg1"/>
                  </a:solidFill>
                </a:ln>
                <a:latin typeface="Century Gothic" pitchFamily="34" charset="0"/>
              </a:rPr>
              <a:t>9 августа 1942 года симфония Дмитрия Шостаковича была исполнена оркестром Радиокомитета в осажденном немцами Ленинграде</a:t>
            </a:r>
          </a:p>
          <a:p>
            <a:pPr marL="548640" marR="0" lvl="0" indent="-411480" algn="l" defTabSz="914400" rtl="0" eaLnBrk="1" fontAlgn="auto" latinLnBrk="0" hangingPunct="1">
              <a:lnSpc>
                <a:spcPct val="100000"/>
              </a:lnSpc>
              <a:spcBef>
                <a:spcPct val="20000"/>
              </a:spcBef>
              <a:spcAft>
                <a:spcPts val="0"/>
              </a:spcAft>
              <a:buClr>
                <a:sysClr val="window" lastClr="FFFFFF">
                  <a:shade val="95000"/>
                </a:sysClr>
              </a:buClr>
              <a:buSzPct val="65000"/>
              <a:buFont typeface="Wingdings 2"/>
              <a:buChar char=""/>
              <a:tabLst/>
              <a:defRPr/>
            </a:pPr>
            <a:endParaRPr kumimoji="0" lang="ru-RU" sz="2800" i="0" u="none" strike="noStrike" kern="1200" normalizeH="0" baseline="0" noProof="0" dirty="0">
              <a:uLnTx/>
              <a:uFillTx/>
              <a:latin typeface="Times New Roman"/>
              <a:ea typeface="+mn-ea"/>
              <a:cs typeface="+mn-cs"/>
            </a:endParaRPr>
          </a:p>
        </p:txBody>
      </p:sp>
    </p:spTree>
  </p:cSld>
  <p:clrMapOvr>
    <a:masterClrMapping/>
  </p:clrMapOvr>
  <p:transition advClick="0" advTm="12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descr="&amp;Pcy;&amp;ocy;&amp;khcy;&amp;ocy;&amp;zhcy;&amp;iecy;&amp;iecy; &amp;icy;&amp;zcy;&amp;ocy;&amp;bcy;&amp;rcy;&amp;acy;&amp;zhcy;&amp;iecy;&amp;ncy;&amp;icy;&amp;iecy;"/>
          <p:cNvSpPr>
            <a:spLocks noChangeAspect="1" noChangeArrowheads="1"/>
          </p:cNvSpPr>
          <p:nvPr/>
        </p:nvSpPr>
        <p:spPr bwMode="auto">
          <a:xfrm>
            <a:off x="155575" y="-2857500"/>
            <a:ext cx="6162675" cy="596265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8851" name="Picture 3" descr="D:\Мои документы\Воробьёва\Массовые\ВОВ\Operation_Iskra_January_1943_02.jpg"/>
          <p:cNvPicPr>
            <a:picLocks noChangeAspect="1" noChangeArrowheads="1"/>
          </p:cNvPicPr>
          <p:nvPr/>
        </p:nvPicPr>
        <p:blipFill>
          <a:blip r:embed="rId2" cstate="print"/>
          <a:srcRect/>
          <a:stretch>
            <a:fillRect/>
          </a:stretch>
        </p:blipFill>
        <p:spPr bwMode="auto">
          <a:xfrm>
            <a:off x="1730375" y="44624"/>
            <a:ext cx="5683250" cy="5500688"/>
          </a:xfrm>
          <a:prstGeom prst="rect">
            <a:avLst/>
          </a:prstGeom>
          <a:noFill/>
          <a:ln w="28575">
            <a:solidFill>
              <a:schemeClr val="tx1">
                <a:lumMod val="85000"/>
                <a:lumOff val="15000"/>
              </a:schemeClr>
            </a:solidFill>
          </a:ln>
          <a:effectLst>
            <a:innerShdw blurRad="114300">
              <a:prstClr val="black"/>
            </a:innerShdw>
          </a:effectLst>
        </p:spPr>
      </p:pic>
      <p:sp>
        <p:nvSpPr>
          <p:cNvPr id="4" name="Прямоугольник 3"/>
          <p:cNvSpPr/>
          <p:nvPr/>
        </p:nvSpPr>
        <p:spPr>
          <a:xfrm>
            <a:off x="0" y="5517232"/>
            <a:ext cx="9144000" cy="1384995"/>
          </a:xfrm>
          <a:prstGeom prst="rect">
            <a:avLst/>
          </a:prstGeom>
        </p:spPr>
        <p:txBody>
          <a:bodyPr wrap="square">
            <a:spAutoFit/>
          </a:bodyPr>
          <a:lstStyle/>
          <a:p>
            <a:pPr algn="ctr"/>
            <a:r>
              <a:rPr lang="ru-RU" sz="2800" b="1" dirty="0" smtClean="0">
                <a:ln w="6350">
                  <a:solidFill>
                    <a:schemeClr val="bg1"/>
                  </a:solidFill>
                </a:ln>
                <a:latin typeface="Century Gothic" pitchFamily="34" charset="0"/>
              </a:rPr>
              <a:t>18 января 1943 года в ходе операции «Искра» войска </a:t>
            </a:r>
            <a:r>
              <a:rPr lang="ru-RU" sz="2800" b="1" dirty="0" err="1" smtClean="0">
                <a:ln w="6350">
                  <a:solidFill>
                    <a:schemeClr val="bg1"/>
                  </a:solidFill>
                </a:ln>
                <a:latin typeface="Century Gothic" pitchFamily="34" charset="0"/>
              </a:rPr>
              <a:t>Волховского</a:t>
            </a:r>
            <a:r>
              <a:rPr lang="ru-RU" sz="2800" b="1" dirty="0" smtClean="0">
                <a:ln w="6350">
                  <a:solidFill>
                    <a:schemeClr val="bg1"/>
                  </a:solidFill>
                </a:ln>
                <a:latin typeface="Century Gothic" pitchFamily="34" charset="0"/>
              </a:rPr>
              <a:t> и Ленинградского фронтов прорвали блокадное кольцо</a:t>
            </a:r>
            <a:endParaRPr lang="ru-RU" sz="2800" b="1" dirty="0">
              <a:ln w="6350">
                <a:solidFill>
                  <a:schemeClr val="bg1"/>
                </a:solidFill>
              </a:ln>
              <a:latin typeface="Century Gothic" pitchFamily="34" charset="0"/>
            </a:endParaRPr>
          </a:p>
        </p:txBody>
      </p:sp>
    </p:spTree>
  </p:cSld>
  <p:clrMapOvr>
    <a:masterClrMapping/>
  </p:clrMapOvr>
  <p:transition advClick="0" advTm="12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Воробьева\Блокада Ленинграда\b36542a8c195e0f6988738d459c00f66.png"/>
          <p:cNvPicPr>
            <a:picLocks noChangeAspect="1" noChangeArrowheads="1"/>
          </p:cNvPicPr>
          <p:nvPr/>
        </p:nvPicPr>
        <p:blipFill>
          <a:blip r:embed="rId2" cstate="print"/>
          <a:srcRect t="3350" b="21650"/>
          <a:stretch>
            <a:fillRect/>
          </a:stretch>
        </p:blipFill>
        <p:spPr bwMode="auto">
          <a:xfrm>
            <a:off x="0" y="0"/>
            <a:ext cx="9144001" cy="6858000"/>
          </a:xfrm>
          <a:prstGeom prst="rect">
            <a:avLst/>
          </a:prstGeom>
          <a:noFill/>
        </p:spPr>
      </p:pic>
      <p:sp>
        <p:nvSpPr>
          <p:cNvPr id="3" name="Прямоугольник 2"/>
          <p:cNvSpPr/>
          <p:nvPr/>
        </p:nvSpPr>
        <p:spPr>
          <a:xfrm>
            <a:off x="0" y="116632"/>
            <a:ext cx="9144000" cy="6494085"/>
          </a:xfrm>
          <a:prstGeom prst="rect">
            <a:avLst/>
          </a:prstGeom>
          <a:noFill/>
          <a:effectLst>
            <a:softEdge rad="317500"/>
          </a:effectLst>
        </p:spPr>
        <p:txBody>
          <a:bodyPr wrap="square">
            <a:spAutoFit/>
          </a:bodyPr>
          <a:lstStyle/>
          <a:p>
            <a:pPr lvl="1">
              <a:buFont typeface="Times New Roman" pitchFamily="16" charset="0"/>
              <a:buNone/>
              <a:defRPr/>
            </a:pPr>
            <a:r>
              <a:rPr lang="ru-RU" sz="2600" b="1" i="1" dirty="0">
                <a:ln w="6350">
                  <a:solidFill>
                    <a:schemeClr val="bg1"/>
                  </a:solidFill>
                </a:ln>
                <a:latin typeface="Century Gothic" pitchFamily="34" charset="0"/>
              </a:rPr>
              <a:t>В том 41-ом памятном году</a:t>
            </a:r>
          </a:p>
          <a:p>
            <a:pPr lvl="1">
              <a:buFont typeface="Times New Roman" pitchFamily="16" charset="0"/>
              <a:buNone/>
              <a:defRPr/>
            </a:pPr>
            <a:r>
              <a:rPr lang="ru-RU" sz="2600" b="1" i="1" dirty="0">
                <a:ln w="6350">
                  <a:solidFill>
                    <a:schemeClr val="bg1"/>
                  </a:solidFill>
                </a:ln>
                <a:latin typeface="Century Gothic" pitchFamily="34" charset="0"/>
              </a:rPr>
              <a:t>Железным обручем сковало красоту,</a:t>
            </a:r>
          </a:p>
          <a:p>
            <a:pPr lvl="1">
              <a:buFont typeface="Times New Roman" pitchFamily="16" charset="0"/>
              <a:buNone/>
              <a:defRPr/>
            </a:pPr>
            <a:r>
              <a:rPr lang="ru-RU" sz="2600" b="1" i="1" dirty="0">
                <a:ln w="6350">
                  <a:solidFill>
                    <a:schemeClr val="bg1"/>
                  </a:solidFill>
                </a:ln>
                <a:latin typeface="Century Gothic" pitchFamily="34" charset="0"/>
              </a:rPr>
              <a:t>Безжалостный, губительный охват,</a:t>
            </a:r>
          </a:p>
          <a:p>
            <a:pPr lvl="1">
              <a:buFont typeface="Times New Roman" pitchFamily="16" charset="0"/>
              <a:buNone/>
              <a:defRPr/>
            </a:pPr>
            <a:r>
              <a:rPr lang="ru-RU" sz="2600" b="1" i="1" dirty="0">
                <a:ln w="6350">
                  <a:solidFill>
                    <a:schemeClr val="bg1"/>
                  </a:solidFill>
                </a:ln>
                <a:latin typeface="Century Gothic" pitchFamily="34" charset="0"/>
              </a:rPr>
              <a:t>Жизнь ленинградцев превративший в ад, –</a:t>
            </a:r>
          </a:p>
          <a:p>
            <a:pPr lvl="1">
              <a:buFont typeface="Times New Roman" pitchFamily="16" charset="0"/>
              <a:buNone/>
              <a:defRPr/>
            </a:pPr>
            <a:r>
              <a:rPr lang="ru-RU" sz="2600" b="1" i="1" dirty="0">
                <a:ln w="6350">
                  <a:solidFill>
                    <a:schemeClr val="bg1"/>
                  </a:solidFill>
                </a:ln>
                <a:latin typeface="Century Gothic" pitchFamily="34" charset="0"/>
              </a:rPr>
              <a:t>БЛОКАДА. Нам, живущим, не понять,</a:t>
            </a:r>
          </a:p>
          <a:p>
            <a:pPr lvl="1">
              <a:buFont typeface="Times New Roman" pitchFamily="16" charset="0"/>
              <a:buNone/>
              <a:defRPr/>
            </a:pPr>
            <a:r>
              <a:rPr lang="ru-RU" sz="2600" b="1" i="1" dirty="0">
                <a:ln w="6350">
                  <a:solidFill>
                    <a:schemeClr val="bg1"/>
                  </a:solidFill>
                </a:ln>
                <a:latin typeface="Century Gothic" pitchFamily="34" charset="0"/>
              </a:rPr>
              <a:t>Что чувствовал ребёнок, угасая,</a:t>
            </a:r>
          </a:p>
          <a:p>
            <a:pPr lvl="1">
              <a:buFont typeface="Times New Roman" pitchFamily="16" charset="0"/>
              <a:buNone/>
              <a:defRPr/>
            </a:pPr>
            <a:r>
              <a:rPr lang="ru-RU" sz="2600" b="1" i="1" dirty="0">
                <a:ln w="6350">
                  <a:solidFill>
                    <a:schemeClr val="bg1"/>
                  </a:solidFill>
                </a:ln>
                <a:latin typeface="Century Gothic" pitchFamily="34" charset="0"/>
              </a:rPr>
              <a:t>Везя на санках умершую мать</a:t>
            </a:r>
          </a:p>
          <a:p>
            <a:pPr lvl="1">
              <a:buFont typeface="Times New Roman" pitchFamily="16" charset="0"/>
              <a:buNone/>
              <a:defRPr/>
            </a:pPr>
            <a:r>
              <a:rPr lang="ru-RU" sz="2600" b="1" i="1" dirty="0">
                <a:ln w="6350">
                  <a:solidFill>
                    <a:schemeClr val="bg1"/>
                  </a:solidFill>
                </a:ln>
                <a:latin typeface="Century Gothic" pitchFamily="34" charset="0"/>
              </a:rPr>
              <a:t>И губы от бессилия кусая…</a:t>
            </a:r>
          </a:p>
          <a:p>
            <a:pPr lvl="1">
              <a:buFont typeface="Times New Roman" pitchFamily="16" charset="0"/>
              <a:buNone/>
              <a:defRPr/>
            </a:pPr>
            <a:r>
              <a:rPr lang="ru-RU" sz="2600" b="1" i="1" dirty="0">
                <a:ln w="6350">
                  <a:solidFill>
                    <a:schemeClr val="bg1"/>
                  </a:solidFill>
                </a:ln>
                <a:latin typeface="Century Gothic" pitchFamily="34" charset="0"/>
              </a:rPr>
              <a:t>Звучат сирены, метронома звук</a:t>
            </a:r>
          </a:p>
          <a:p>
            <a:pPr lvl="1">
              <a:buFont typeface="Times New Roman" pitchFamily="16" charset="0"/>
              <a:buNone/>
              <a:defRPr/>
            </a:pPr>
            <a:r>
              <a:rPr lang="ru-RU" sz="2600" b="1" i="1" dirty="0">
                <a:ln w="6350">
                  <a:solidFill>
                    <a:schemeClr val="bg1"/>
                  </a:solidFill>
                </a:ln>
                <a:latin typeface="Century Gothic" pitchFamily="34" charset="0"/>
              </a:rPr>
              <a:t>Тревожит память деточек блокадных,</a:t>
            </a:r>
          </a:p>
          <a:p>
            <a:pPr lvl="1">
              <a:buFont typeface="Times New Roman" pitchFamily="16" charset="0"/>
              <a:buNone/>
              <a:defRPr/>
            </a:pPr>
            <a:r>
              <a:rPr lang="ru-RU" sz="2600" b="1" i="1" dirty="0">
                <a:ln w="6350">
                  <a:solidFill>
                    <a:schemeClr val="bg1"/>
                  </a:solidFill>
                </a:ln>
                <a:latin typeface="Century Gothic" pitchFamily="34" charset="0"/>
              </a:rPr>
              <a:t>Им выпало без счёта адских мук,</a:t>
            </a:r>
          </a:p>
          <a:p>
            <a:pPr lvl="1">
              <a:buFont typeface="Times New Roman" pitchFamily="16" charset="0"/>
              <a:buNone/>
              <a:defRPr/>
            </a:pPr>
            <a:r>
              <a:rPr lang="ru-RU" sz="2600" b="1" i="1" dirty="0">
                <a:ln w="6350">
                  <a:solidFill>
                    <a:schemeClr val="bg1"/>
                  </a:solidFill>
                </a:ln>
                <a:latin typeface="Century Gothic" pitchFamily="34" charset="0"/>
              </a:rPr>
              <a:t>Труда для фронта без речей парадных,</a:t>
            </a:r>
          </a:p>
          <a:p>
            <a:pPr lvl="1">
              <a:buFont typeface="Times New Roman" pitchFamily="16" charset="0"/>
              <a:buNone/>
              <a:defRPr/>
            </a:pPr>
            <a:r>
              <a:rPr lang="ru-RU" sz="2600" b="1" i="1" dirty="0">
                <a:ln w="6350">
                  <a:solidFill>
                    <a:schemeClr val="bg1"/>
                  </a:solidFill>
                </a:ln>
                <a:latin typeface="Century Gothic" pitchFamily="34" charset="0"/>
              </a:rPr>
              <a:t>Им выпало, но люди не сдались,</a:t>
            </a:r>
          </a:p>
          <a:p>
            <a:pPr lvl="1">
              <a:buFont typeface="Times New Roman" pitchFamily="16" charset="0"/>
              <a:buNone/>
              <a:defRPr/>
            </a:pPr>
            <a:r>
              <a:rPr lang="ru-RU" sz="2600" b="1" i="1" dirty="0">
                <a:ln w="6350">
                  <a:solidFill>
                    <a:schemeClr val="bg1"/>
                  </a:solidFill>
                </a:ln>
                <a:latin typeface="Century Gothic" pitchFamily="34" charset="0"/>
              </a:rPr>
              <a:t>Не сдался город, взрослые и дети!</a:t>
            </a:r>
          </a:p>
          <a:p>
            <a:pPr lvl="1">
              <a:buFont typeface="Times New Roman" pitchFamily="16" charset="0"/>
              <a:buNone/>
              <a:defRPr/>
            </a:pPr>
            <a:r>
              <a:rPr lang="ru-RU" sz="2600" b="1" i="1" dirty="0">
                <a:ln w="6350">
                  <a:solidFill>
                    <a:schemeClr val="bg1"/>
                  </a:solidFill>
                </a:ln>
                <a:latin typeface="Century Gothic" pitchFamily="34" charset="0"/>
              </a:rPr>
              <a:t>Их памяти, живущий, поклонись</a:t>
            </a:r>
          </a:p>
          <a:p>
            <a:pPr lvl="1">
              <a:buFont typeface="Times New Roman" pitchFamily="16" charset="0"/>
              <a:buNone/>
              <a:defRPr/>
            </a:pPr>
            <a:r>
              <a:rPr lang="ru-RU" sz="2600" b="1" i="1" dirty="0">
                <a:ln w="6350">
                  <a:solidFill>
                    <a:schemeClr val="bg1"/>
                  </a:solidFill>
                </a:ln>
                <a:latin typeface="Century Gothic" pitchFamily="34" charset="0"/>
              </a:rPr>
              <a:t>И расскажи – пусть помнят! – нашим детям.</a:t>
            </a:r>
          </a:p>
        </p:txBody>
      </p:sp>
    </p:spTree>
  </p:cSld>
  <p:clrMapOvr>
    <a:masterClrMapping/>
  </p:clrMapOvr>
  <p:transition advClick="0" advTm="12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584176"/>
          </a:xfrm>
        </p:spPr>
        <p:txBody>
          <a:bodyPr>
            <a:noAutofit/>
          </a:bodyPr>
          <a:lstStyle/>
          <a:p>
            <a:pPr lvl="0"/>
            <a:r>
              <a:rPr lang="ru-RU" altLang="ru-RU" sz="2400" dirty="0" smtClean="0">
                <a:ln w="6350">
                  <a:solidFill>
                    <a:schemeClr val="bg1"/>
                  </a:solidFill>
                </a:ln>
                <a:latin typeface="Century Gothic" pitchFamily="34" charset="0"/>
                <a:ea typeface="+mn-ea"/>
                <a:cs typeface="+mn-cs"/>
              </a:rPr>
              <a:t>   Т3(2)</a:t>
            </a:r>
            <a:br>
              <a:rPr lang="ru-RU" altLang="ru-RU" sz="2400" dirty="0" smtClean="0">
                <a:ln w="6350">
                  <a:solidFill>
                    <a:schemeClr val="bg1"/>
                  </a:solidFill>
                </a:ln>
                <a:latin typeface="Century Gothic" pitchFamily="34" charset="0"/>
                <a:ea typeface="+mn-ea"/>
                <a:cs typeface="+mn-cs"/>
              </a:rPr>
            </a:br>
            <a:r>
              <a:rPr lang="ru-RU" altLang="ru-RU" sz="2400" dirty="0" smtClean="0">
                <a:ln w="6350">
                  <a:solidFill>
                    <a:schemeClr val="bg1"/>
                  </a:solidFill>
                </a:ln>
                <a:latin typeface="Century Gothic" pitchFamily="34" charset="0"/>
                <a:ea typeface="+mn-ea"/>
                <a:cs typeface="+mn-cs"/>
              </a:rPr>
              <a:t>   Щ61</a:t>
            </a:r>
            <a:br>
              <a:rPr lang="ru-RU" altLang="ru-RU" sz="2400" dirty="0" smtClean="0">
                <a:ln w="6350">
                  <a:solidFill>
                    <a:schemeClr val="bg1"/>
                  </a:solidFill>
                </a:ln>
                <a:latin typeface="Century Gothic" pitchFamily="34" charset="0"/>
                <a:ea typeface="+mn-ea"/>
                <a:cs typeface="+mn-cs"/>
              </a:rPr>
            </a:br>
            <a:r>
              <a:rPr lang="ru-RU" altLang="ru-RU" sz="2400" dirty="0" smtClean="0">
                <a:ln w="6350">
                  <a:solidFill>
                    <a:schemeClr val="bg1"/>
                  </a:solidFill>
                </a:ln>
                <a:latin typeface="Century Gothic" pitchFamily="34" charset="0"/>
                <a:ea typeface="+mn-ea"/>
                <a:cs typeface="+mn-cs"/>
              </a:rPr>
              <a:t>   Щербаков П. Л. Никто не забыт </a:t>
            </a:r>
            <a:r>
              <a:rPr lang="ru-RU" altLang="ru-RU" sz="2400" dirty="0">
                <a:ln w="6350">
                  <a:solidFill>
                    <a:schemeClr val="bg1"/>
                  </a:solidFill>
                </a:ln>
                <a:latin typeface="Century Gothic" pitchFamily="34" charset="0"/>
                <a:ea typeface="+mn-ea"/>
                <a:cs typeface="+mn-cs"/>
              </a:rPr>
              <a:t>и ничто не забыто /  П. Л. Щербаков. – Л. : Знание, 1983. – 32 </a:t>
            </a:r>
            <a:r>
              <a:rPr lang="ru-RU" altLang="ru-RU" sz="2400" dirty="0" smtClean="0">
                <a:ln w="6350">
                  <a:solidFill>
                    <a:schemeClr val="bg1"/>
                  </a:solidFill>
                </a:ln>
                <a:latin typeface="Century Gothic" pitchFamily="34" charset="0"/>
                <a:ea typeface="+mn-ea"/>
                <a:cs typeface="+mn-cs"/>
              </a:rPr>
              <a:t>с</a:t>
            </a:r>
            <a:endParaRPr lang="ru-RU" altLang="ru-RU" sz="2400" dirty="0">
              <a:ln w="6350">
                <a:solidFill>
                  <a:schemeClr val="bg1"/>
                </a:solidFill>
              </a:ln>
              <a:latin typeface="Century Gothic" pitchFamily="34" charset="0"/>
              <a:ea typeface="+mn-ea"/>
              <a:cs typeface="+mn-cs"/>
            </a:endParaRPr>
          </a:p>
        </p:txBody>
      </p:sp>
      <p:sp>
        <p:nvSpPr>
          <p:cNvPr id="3" name="Текст 2"/>
          <p:cNvSpPr>
            <a:spLocks noGrp="1"/>
          </p:cNvSpPr>
          <p:nvPr>
            <p:ph type="body" idx="2"/>
          </p:nvPr>
        </p:nvSpPr>
        <p:spPr>
          <a:xfrm>
            <a:off x="205680" y="2060848"/>
            <a:ext cx="5158408" cy="4608512"/>
          </a:xfrm>
        </p:spPr>
        <p:txBody>
          <a:bodyPr>
            <a:noAutofit/>
          </a:bodyPr>
          <a:lstStyle/>
          <a:p>
            <a:pPr algn="ctr"/>
            <a:r>
              <a:rPr lang="ru-RU" altLang="ru-RU" sz="2400" b="1" dirty="0">
                <a:ln w="6350">
                  <a:solidFill>
                    <a:schemeClr val="bg1"/>
                  </a:solidFill>
                </a:ln>
                <a:latin typeface="Century Gothic" pitchFamily="34" charset="0"/>
              </a:rPr>
              <a:t>На фактическом материале показаны подготовка и осуществления войсками Ленинградского и Волховского фронтов, Краснознаменного Балтийского флота операции по прорыву и снятию блокады Ленинграда. Приведены примеры мужества и героизма защитников города на </a:t>
            </a:r>
            <a:r>
              <a:rPr lang="ru-RU" altLang="ru-RU" sz="2400" b="1" dirty="0" smtClean="0">
                <a:ln w="6350">
                  <a:solidFill>
                    <a:schemeClr val="bg1"/>
                  </a:solidFill>
                </a:ln>
                <a:latin typeface="Century Gothic" pitchFamily="34" charset="0"/>
              </a:rPr>
              <a:t>Неве</a:t>
            </a:r>
            <a:endParaRPr lang="ru-RU" sz="2400" b="1" dirty="0"/>
          </a:p>
        </p:txBody>
      </p:sp>
      <p:pic>
        <p:nvPicPr>
          <p:cNvPr id="4098" name="Picture 2" descr="C:\Documents and Settings\biblio_1.BIBL_NEW_C01\Мои документы\сорокина\Сорокина А\CCF23012014_00024.jpg"/>
          <p:cNvPicPr>
            <a:picLocks noGrp="1" noChangeAspect="1" noChangeArrowheads="1"/>
          </p:cNvPicPr>
          <p:nvPr>
            <p:ph sz="half" idx="1"/>
          </p:nvPr>
        </p:nvPicPr>
        <p:blipFill>
          <a:blip r:embed="rId2" cstate="print"/>
          <a:srcRect r="34057" b="27627"/>
          <a:stretch>
            <a:fillRect/>
          </a:stretch>
        </p:blipFill>
        <p:spPr bwMode="auto">
          <a:xfrm>
            <a:off x="5580112" y="1628800"/>
            <a:ext cx="3312368" cy="5091232"/>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559046" y="116633"/>
            <a:ext cx="8025908" cy="5544616"/>
          </a:xfrm>
          <a:prstGeom prst="rect">
            <a:avLst/>
          </a:prstGeom>
          <a:noFill/>
          <a:ln w="28575">
            <a:solidFill>
              <a:schemeClr val="tx1">
                <a:lumMod val="85000"/>
                <a:lumOff val="15000"/>
              </a:schemeClr>
            </a:solidFill>
          </a:ln>
          <a:effectLst>
            <a:innerShdw blurRad="114300">
              <a:prstClr val="black"/>
            </a:innerShdw>
          </a:effectLst>
        </p:spPr>
      </p:pic>
      <p:sp>
        <p:nvSpPr>
          <p:cNvPr id="3" name="Прямоугольник 2"/>
          <p:cNvSpPr/>
          <p:nvPr/>
        </p:nvSpPr>
        <p:spPr>
          <a:xfrm>
            <a:off x="0" y="5661248"/>
            <a:ext cx="9144000" cy="1200329"/>
          </a:xfrm>
          <a:prstGeom prst="rect">
            <a:avLst/>
          </a:prstGeom>
        </p:spPr>
        <p:txBody>
          <a:bodyPr wrap="square">
            <a:spAutoFit/>
          </a:bodyPr>
          <a:lstStyle/>
          <a:p>
            <a:pPr algn="ctr"/>
            <a:r>
              <a:rPr lang="ru-RU" sz="2400" b="1" i="1" dirty="0" smtClean="0">
                <a:ln w="6350">
                  <a:solidFill>
                    <a:schemeClr val="bg1"/>
                  </a:solidFill>
                </a:ln>
                <a:latin typeface="Century Gothic" pitchFamily="34" charset="0"/>
              </a:rPr>
              <a:t>Встреча бойцов Волховского и Ленинградского фронтов в районе поселка №1 Ленинградской области</a:t>
            </a:r>
          </a:p>
          <a:p>
            <a:pPr algn="ctr"/>
            <a:r>
              <a:rPr lang="ru-RU" sz="2400" b="1" i="1" dirty="0" smtClean="0">
                <a:ln w="6350">
                  <a:solidFill>
                    <a:schemeClr val="bg1"/>
                  </a:solidFill>
                </a:ln>
                <a:latin typeface="Century Gothic" pitchFamily="34" charset="0"/>
              </a:rPr>
              <a:t> 1943 год</a:t>
            </a:r>
          </a:p>
        </p:txBody>
      </p:sp>
    </p:spTree>
  </p:cSld>
  <p:clrMapOvr>
    <a:masterClrMapping/>
  </p:clrMapOvr>
  <p:transition advClick="0" advTm="12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amp;Pcy;&amp;ocy;&amp;khcy;&amp;ocy;&amp;zhcy;&amp;iecy;&amp;iecy; &amp;icy;&amp;zcy;&amp;ocy;&amp;bcy;&amp;rcy;&amp;acy;&amp;zhcy;&amp;iecy;&amp;ncy;&amp;icy;&amp;iecy;"/>
          <p:cNvPicPr>
            <a:picLocks noChangeAspect="1" noChangeArrowheads="1"/>
          </p:cNvPicPr>
          <p:nvPr/>
        </p:nvPicPr>
        <p:blipFill>
          <a:blip r:embed="rId2" cstate="print"/>
          <a:srcRect/>
          <a:stretch>
            <a:fillRect/>
          </a:stretch>
        </p:blipFill>
        <p:spPr bwMode="auto">
          <a:xfrm>
            <a:off x="202026" y="332656"/>
            <a:ext cx="8729208" cy="4968552"/>
          </a:xfrm>
          <a:prstGeom prst="rect">
            <a:avLst/>
          </a:prstGeom>
          <a:noFill/>
          <a:ln w="28575">
            <a:solidFill>
              <a:schemeClr val="tx1">
                <a:lumMod val="85000"/>
                <a:lumOff val="15000"/>
              </a:schemeClr>
            </a:solidFill>
          </a:ln>
          <a:effectLst>
            <a:innerShdw blurRad="114300">
              <a:prstClr val="black"/>
            </a:innerShdw>
          </a:effectLst>
        </p:spPr>
      </p:pic>
      <p:sp>
        <p:nvSpPr>
          <p:cNvPr id="3" name="Прямоугольник 2"/>
          <p:cNvSpPr/>
          <p:nvPr/>
        </p:nvSpPr>
        <p:spPr>
          <a:xfrm>
            <a:off x="0" y="5445224"/>
            <a:ext cx="9144000" cy="1384995"/>
          </a:xfrm>
          <a:prstGeom prst="rect">
            <a:avLst/>
          </a:prstGeom>
        </p:spPr>
        <p:txBody>
          <a:bodyPr wrap="square">
            <a:spAutoFit/>
          </a:bodyPr>
          <a:lstStyle/>
          <a:p>
            <a:pPr algn="ctr"/>
            <a:r>
              <a:rPr lang="ru-RU" sz="2800" b="1" dirty="0" smtClean="0">
                <a:ln w="6350">
                  <a:solidFill>
                    <a:schemeClr val="bg1"/>
                  </a:solidFill>
                </a:ln>
                <a:latin typeface="Century Gothic" pitchFamily="34" charset="0"/>
              </a:rPr>
              <a:t>К 27 января 1944 года советские войска с помощью </a:t>
            </a:r>
            <a:r>
              <a:rPr lang="ru-RU" sz="2800" b="1" dirty="0" err="1" smtClean="0">
                <a:ln w="6350">
                  <a:solidFill>
                    <a:schemeClr val="bg1"/>
                  </a:solidFill>
                </a:ln>
                <a:latin typeface="Century Gothic" pitchFamily="34" charset="0"/>
              </a:rPr>
              <a:t>кронштадской</a:t>
            </a:r>
            <a:r>
              <a:rPr lang="ru-RU" sz="2800" b="1" dirty="0" smtClean="0">
                <a:ln w="6350">
                  <a:solidFill>
                    <a:schemeClr val="bg1"/>
                  </a:solidFill>
                </a:ln>
                <a:latin typeface="Century Gothic" pitchFamily="34" charset="0"/>
              </a:rPr>
              <a:t> артиллерии полностью сняли блокаду</a:t>
            </a:r>
            <a:endParaRPr lang="ru-RU" sz="2800" b="1" dirty="0">
              <a:ln w="6350">
                <a:solidFill>
                  <a:schemeClr val="bg1"/>
                </a:solidFill>
              </a:ln>
              <a:latin typeface="Century Gothic" pitchFamily="34" charset="0"/>
            </a:endParaRPr>
          </a:p>
        </p:txBody>
      </p:sp>
    </p:spTree>
  </p:cSld>
  <p:clrMapOvr>
    <a:masterClrMapping/>
  </p:clrMapOvr>
  <p:transition advClick="0" advTm="12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908720"/>
          </a:xfrm>
        </p:spPr>
        <p:txBody>
          <a:bodyPr>
            <a:noAutofit/>
          </a:bodyPr>
          <a:lstStyle/>
          <a:p>
            <a:pPr lvl="0" algn="just"/>
            <a:r>
              <a:rPr lang="ru-RU" altLang="ru-RU" sz="2400" dirty="0" smtClean="0">
                <a:ln w="6350">
                  <a:solidFill>
                    <a:schemeClr val="bg1"/>
                  </a:solidFill>
                </a:ln>
                <a:latin typeface="Century Gothic" pitchFamily="34" charset="0"/>
                <a:ea typeface="+mn-ea"/>
                <a:cs typeface="+mn-cs"/>
              </a:rPr>
              <a:t>   </a:t>
            </a:r>
            <a:r>
              <a:rPr lang="ru-RU" altLang="ru-RU" sz="2400" dirty="0" err="1" smtClean="0">
                <a:ln w="6350">
                  <a:solidFill>
                    <a:schemeClr val="bg1"/>
                  </a:solidFill>
                </a:ln>
                <a:latin typeface="Century Gothic" pitchFamily="34" charset="0"/>
                <a:ea typeface="+mn-ea"/>
                <a:cs typeface="+mn-cs"/>
              </a:rPr>
              <a:t>Каралис</a:t>
            </a:r>
            <a:r>
              <a:rPr lang="ru-RU" altLang="ru-RU" sz="2400" dirty="0" smtClean="0">
                <a:ln w="6350">
                  <a:solidFill>
                    <a:schemeClr val="bg1"/>
                  </a:solidFill>
                </a:ln>
                <a:latin typeface="Century Gothic" pitchFamily="34" charset="0"/>
                <a:ea typeface="+mn-ea"/>
                <a:cs typeface="+mn-cs"/>
              </a:rPr>
              <a:t> </a:t>
            </a:r>
            <a:r>
              <a:rPr lang="ru-RU" altLang="ru-RU" sz="2400" dirty="0">
                <a:ln w="6350">
                  <a:solidFill>
                    <a:schemeClr val="bg1"/>
                  </a:solidFill>
                </a:ln>
                <a:latin typeface="Century Gothic" pitchFamily="34" charset="0"/>
                <a:ea typeface="+mn-ea"/>
                <a:cs typeface="+mn-cs"/>
              </a:rPr>
              <a:t>Д. Забытая страница блокады / Д. </a:t>
            </a:r>
            <a:r>
              <a:rPr lang="ru-RU" altLang="ru-RU" sz="2400" dirty="0" err="1">
                <a:ln w="6350">
                  <a:solidFill>
                    <a:schemeClr val="bg1"/>
                  </a:solidFill>
                </a:ln>
                <a:latin typeface="Century Gothic" pitchFamily="34" charset="0"/>
                <a:ea typeface="+mn-ea"/>
                <a:cs typeface="+mn-cs"/>
              </a:rPr>
              <a:t>Каралис</a:t>
            </a:r>
            <a:r>
              <a:rPr lang="ru-RU" altLang="ru-RU" sz="2400" dirty="0">
                <a:ln w="6350">
                  <a:solidFill>
                    <a:schemeClr val="bg1"/>
                  </a:solidFill>
                </a:ln>
                <a:latin typeface="Century Gothic" pitchFamily="34" charset="0"/>
                <a:ea typeface="+mn-ea"/>
                <a:cs typeface="+mn-cs"/>
              </a:rPr>
              <a:t> // Родина . – 2008.-№5. – </a:t>
            </a:r>
            <a:r>
              <a:rPr lang="ru-RU" altLang="ru-RU" sz="2400" dirty="0" smtClean="0">
                <a:ln w="6350">
                  <a:solidFill>
                    <a:schemeClr val="bg1"/>
                  </a:solidFill>
                </a:ln>
                <a:latin typeface="Century Gothic" pitchFamily="34" charset="0"/>
                <a:ea typeface="+mn-ea"/>
                <a:cs typeface="+mn-cs"/>
              </a:rPr>
              <a:t>с.40-42</a:t>
            </a:r>
            <a:endParaRPr lang="ru-RU" altLang="ru-RU" sz="2400" dirty="0">
              <a:ln w="6350">
                <a:solidFill>
                  <a:schemeClr val="bg1"/>
                </a:solidFill>
              </a:ln>
              <a:latin typeface="Century Gothic" pitchFamily="34" charset="0"/>
              <a:ea typeface="+mn-ea"/>
              <a:cs typeface="+mn-cs"/>
            </a:endParaRPr>
          </a:p>
        </p:txBody>
      </p:sp>
      <p:sp>
        <p:nvSpPr>
          <p:cNvPr id="3" name="Текст 2"/>
          <p:cNvSpPr>
            <a:spLocks noGrp="1"/>
          </p:cNvSpPr>
          <p:nvPr>
            <p:ph type="body" idx="2"/>
          </p:nvPr>
        </p:nvSpPr>
        <p:spPr>
          <a:xfrm>
            <a:off x="107504" y="1772816"/>
            <a:ext cx="4788024" cy="4392488"/>
          </a:xfrm>
        </p:spPr>
        <p:txBody>
          <a:bodyPr>
            <a:noAutofit/>
          </a:bodyPr>
          <a:lstStyle/>
          <a:p>
            <a:pPr algn="ctr"/>
            <a:r>
              <a:rPr lang="ru-RU" altLang="ru-RU" sz="2400" b="1" dirty="0">
                <a:ln w="6350">
                  <a:solidFill>
                    <a:schemeClr val="bg1"/>
                  </a:solidFill>
                </a:ln>
                <a:latin typeface="Century Gothic" pitchFamily="34" charset="0"/>
              </a:rPr>
              <a:t>В статье говорится о строительстве </a:t>
            </a:r>
            <a:r>
              <a:rPr lang="ru-RU" altLang="ru-RU" sz="2400" b="1" dirty="0" err="1">
                <a:ln w="6350">
                  <a:solidFill>
                    <a:schemeClr val="bg1"/>
                  </a:solidFill>
                </a:ln>
                <a:latin typeface="Century Gothic" pitchFamily="34" charset="0"/>
              </a:rPr>
              <a:t>Шлиссельбурской</a:t>
            </a:r>
            <a:r>
              <a:rPr lang="ru-RU" altLang="ru-RU" sz="2400" b="1" dirty="0">
                <a:ln w="6350">
                  <a:solidFill>
                    <a:schemeClr val="bg1"/>
                  </a:solidFill>
                </a:ln>
                <a:latin typeface="Century Gothic" pitchFamily="34" charset="0"/>
              </a:rPr>
              <a:t> трассы, благодаря которой люди в осажденном Ленинграде смогли выдержать напор врага. </a:t>
            </a:r>
            <a:r>
              <a:rPr lang="ru-RU" altLang="ru-RU" sz="2400" b="1" dirty="0" smtClean="0">
                <a:ln w="6350">
                  <a:solidFill>
                    <a:schemeClr val="bg1"/>
                  </a:solidFill>
                </a:ln>
                <a:latin typeface="Century Gothic" pitchFamily="34" charset="0"/>
              </a:rPr>
              <a:t>Благодаря ей каждый </a:t>
            </a:r>
            <a:r>
              <a:rPr lang="ru-RU" altLang="ru-RU" sz="2400" b="1" dirty="0">
                <a:ln w="6350">
                  <a:solidFill>
                    <a:schemeClr val="bg1"/>
                  </a:solidFill>
                </a:ln>
                <a:latin typeface="Century Gothic" pitchFamily="34" charset="0"/>
              </a:rPr>
              <a:t>день в город поступало продовольствие, побеждая главного врага ленинградцев – </a:t>
            </a:r>
            <a:r>
              <a:rPr lang="ru-RU" altLang="ru-RU" sz="2400" b="1" dirty="0" smtClean="0">
                <a:ln w="6350">
                  <a:solidFill>
                    <a:schemeClr val="bg1"/>
                  </a:solidFill>
                </a:ln>
                <a:latin typeface="Century Gothic" pitchFamily="34" charset="0"/>
              </a:rPr>
              <a:t>голод</a:t>
            </a:r>
            <a:endParaRPr lang="ru-RU" altLang="ru-RU" sz="2400" b="1" dirty="0">
              <a:ln w="6350">
                <a:solidFill>
                  <a:schemeClr val="bg1"/>
                </a:solidFill>
              </a:ln>
              <a:latin typeface="Century Gothic" pitchFamily="34" charset="0"/>
            </a:endParaRPr>
          </a:p>
          <a:p>
            <a:pPr algn="ctr"/>
            <a:endParaRPr lang="ru-RU" sz="2400" b="1" dirty="0">
              <a:effectLst>
                <a:outerShdw blurRad="38100" dist="38100" dir="2700000" algn="tl">
                  <a:srgbClr val="000000">
                    <a:alpha val="43137"/>
                  </a:srgbClr>
                </a:outerShdw>
              </a:effectLst>
            </a:endParaRPr>
          </a:p>
        </p:txBody>
      </p:sp>
      <p:pic>
        <p:nvPicPr>
          <p:cNvPr id="11266" name="Picture 2" descr="C:\Documents and Settings\biblio_1.BIBL_NEW_C01\Мои документы\сорокина\Сорокина А\CCF23012014_00007.jpg"/>
          <p:cNvPicPr>
            <a:picLocks noGrp="1" noChangeAspect="1" noChangeArrowheads="1"/>
          </p:cNvPicPr>
          <p:nvPr>
            <p:ph sz="half" idx="1"/>
          </p:nvPr>
        </p:nvPicPr>
        <p:blipFill>
          <a:blip r:embed="rId2" cstate="print"/>
          <a:srcRect l="4563" t="-212" r="-43" b="4252"/>
          <a:stretch>
            <a:fillRect/>
          </a:stretch>
        </p:blipFill>
        <p:spPr bwMode="auto">
          <a:xfrm>
            <a:off x="4932040" y="836712"/>
            <a:ext cx="3463769" cy="4824536"/>
          </a:xfrm>
          <a:prstGeom prst="rect">
            <a:avLst/>
          </a:prstGeom>
          <a:noFill/>
          <a:ln w="28575">
            <a:solidFill>
              <a:schemeClr val="tx1">
                <a:lumMod val="85000"/>
                <a:lumOff val="15000"/>
              </a:schemeClr>
            </a:solidFill>
          </a:ln>
          <a:effectLst>
            <a:innerShdw blurRad="114300">
              <a:prstClr val="black"/>
            </a:innerShdw>
          </a:effectLst>
        </p:spPr>
      </p:pic>
      <p:pic>
        <p:nvPicPr>
          <p:cNvPr id="11267" name="Picture 3" descr="C:\Documents and Settings\biblio_1.BIBL_NEW_C01\Мои документы\сорокина\Сорокина А\CCF23012014_00008.jpg"/>
          <p:cNvPicPr>
            <a:picLocks noChangeAspect="1" noChangeArrowheads="1"/>
          </p:cNvPicPr>
          <p:nvPr/>
        </p:nvPicPr>
        <p:blipFill>
          <a:blip r:embed="rId3" cstate="print"/>
          <a:srcRect l="6618" t="1416" r="9012" b="5674"/>
          <a:stretch>
            <a:fillRect/>
          </a:stretch>
        </p:blipFill>
        <p:spPr bwMode="auto">
          <a:xfrm>
            <a:off x="6323216" y="2780928"/>
            <a:ext cx="2569264" cy="3861048"/>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8"/>
          <p:cNvPicPr>
            <a:picLocks noChangeAspect="1" noChangeArrowheads="1"/>
          </p:cNvPicPr>
          <p:nvPr/>
        </p:nvPicPr>
        <p:blipFill>
          <a:blip r:embed="rId2" cstate="print"/>
          <a:srcRect/>
          <a:stretch>
            <a:fillRect/>
          </a:stretch>
        </p:blipFill>
        <p:spPr bwMode="auto">
          <a:xfrm>
            <a:off x="287524" y="246846"/>
            <a:ext cx="8568952" cy="6364309"/>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AutoShape 2" descr="&amp;Pcy;&amp;ocy;&amp;khcy;&amp;ocy;&amp;zhcy;&amp;iecy;&amp;iecy; &amp;icy;&amp;zcy;&amp;ocy;&amp;bcy;&amp;rcy;&amp;acy;&amp;zhcy;&amp;iecy;&amp;ncy;&amp;icy;&amp;iecy;"/>
          <p:cNvSpPr>
            <a:spLocks noChangeAspect="1" noChangeArrowheads="1"/>
          </p:cNvSpPr>
          <p:nvPr/>
        </p:nvSpPr>
        <p:spPr bwMode="auto">
          <a:xfrm>
            <a:off x="155575" y="-2582863"/>
            <a:ext cx="8096250" cy="53911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3971" name="Picture 3" descr="D:\Мои документы\Воробьёва\Массовые\ВОВ\283347e68179ffcf8724f79a898cab21.JPG"/>
          <p:cNvPicPr>
            <a:picLocks noChangeAspect="1" noChangeArrowheads="1"/>
          </p:cNvPicPr>
          <p:nvPr/>
        </p:nvPicPr>
        <p:blipFill>
          <a:blip r:embed="rId2" cstate="print"/>
          <a:srcRect/>
          <a:stretch>
            <a:fillRect/>
          </a:stretch>
        </p:blipFill>
        <p:spPr bwMode="auto">
          <a:xfrm>
            <a:off x="523875" y="116632"/>
            <a:ext cx="8096250" cy="5391150"/>
          </a:xfrm>
          <a:prstGeom prst="rect">
            <a:avLst/>
          </a:prstGeom>
          <a:noFill/>
          <a:ln w="28575">
            <a:solidFill>
              <a:schemeClr val="tx1">
                <a:lumMod val="85000"/>
                <a:lumOff val="15000"/>
              </a:schemeClr>
            </a:solidFill>
          </a:ln>
          <a:effectLst>
            <a:innerShdw blurRad="114300">
              <a:prstClr val="black"/>
            </a:innerShdw>
          </a:effectLst>
        </p:spPr>
      </p:pic>
      <p:sp>
        <p:nvSpPr>
          <p:cNvPr id="4" name="Прямоугольник 3"/>
          <p:cNvSpPr/>
          <p:nvPr/>
        </p:nvSpPr>
        <p:spPr>
          <a:xfrm>
            <a:off x="0" y="5517232"/>
            <a:ext cx="9144000" cy="1384995"/>
          </a:xfrm>
          <a:prstGeom prst="rect">
            <a:avLst/>
          </a:prstGeom>
        </p:spPr>
        <p:txBody>
          <a:bodyPr wrap="square">
            <a:spAutoFit/>
          </a:bodyPr>
          <a:lstStyle/>
          <a:p>
            <a:pPr algn="ctr"/>
            <a:r>
              <a:rPr lang="ru-RU" sz="2800" b="1" dirty="0" smtClean="0">
                <a:ln w="6350">
                  <a:solidFill>
                    <a:schemeClr val="bg1"/>
                  </a:solidFill>
                </a:ln>
                <a:latin typeface="Century Gothic" pitchFamily="34" charset="0"/>
              </a:rPr>
              <a:t>В день снятия блокады Ленинграда в городе из 2,5 миллионов человек осталось всего 560 тыс. жителей</a:t>
            </a:r>
            <a:endParaRPr lang="ru-RU" sz="2800" b="1" dirty="0">
              <a:ln w="6350">
                <a:solidFill>
                  <a:schemeClr val="bg1"/>
                </a:solidFill>
              </a:ln>
              <a:latin typeface="Century Gothic" pitchFamily="34" charset="0"/>
            </a:endParaRPr>
          </a:p>
        </p:txBody>
      </p:sp>
    </p:spTree>
  </p:cSld>
  <p:clrMapOvr>
    <a:masterClrMapping/>
  </p:clrMapOvr>
  <p:transition advClick="0" advTm="12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673300" y="157729"/>
            <a:ext cx="7797400" cy="5359503"/>
          </a:xfrm>
          <a:prstGeom prst="rect">
            <a:avLst/>
          </a:prstGeom>
          <a:noFill/>
          <a:ln w="28575">
            <a:solidFill>
              <a:schemeClr val="tx1">
                <a:lumMod val="85000"/>
                <a:lumOff val="15000"/>
              </a:schemeClr>
            </a:solidFill>
          </a:ln>
          <a:effectLst>
            <a:innerShdw blurRad="114300">
              <a:prstClr val="black"/>
            </a:innerShdw>
          </a:effectLst>
        </p:spPr>
      </p:pic>
      <p:sp>
        <p:nvSpPr>
          <p:cNvPr id="3" name="Прямоугольник 2"/>
          <p:cNvSpPr/>
          <p:nvPr/>
        </p:nvSpPr>
        <p:spPr>
          <a:xfrm>
            <a:off x="0" y="5517232"/>
            <a:ext cx="9144000" cy="1384995"/>
          </a:xfrm>
          <a:prstGeom prst="rect">
            <a:avLst/>
          </a:prstGeom>
        </p:spPr>
        <p:txBody>
          <a:bodyPr wrap="square">
            <a:spAutoFit/>
          </a:bodyPr>
          <a:lstStyle/>
          <a:p>
            <a:pPr algn="ctr"/>
            <a:r>
              <a:rPr lang="ru-RU" sz="2800" b="1" i="1" dirty="0" smtClean="0">
                <a:ln w="6350">
                  <a:solidFill>
                    <a:schemeClr val="bg1"/>
                  </a:solidFill>
                </a:ln>
                <a:latin typeface="Century Gothic" pitchFamily="34" charset="0"/>
              </a:rPr>
              <a:t>Салют на Суворовской площади в ознаменование снятия блокады</a:t>
            </a:r>
          </a:p>
          <a:p>
            <a:pPr algn="ctr"/>
            <a:r>
              <a:rPr lang="ru-RU" sz="2800" b="1" i="1" dirty="0" smtClean="0">
                <a:ln w="6350">
                  <a:solidFill>
                    <a:schemeClr val="bg1"/>
                  </a:solidFill>
                </a:ln>
                <a:latin typeface="Century Gothic" pitchFamily="34" charset="0"/>
              </a:rPr>
              <a:t>1944 год</a:t>
            </a:r>
          </a:p>
        </p:txBody>
      </p:sp>
    </p:spTree>
  </p:cSld>
  <p:clrMapOvr>
    <a:masterClrMapping/>
  </p:clrMapOvr>
  <p:transition advClick="0" advTm="12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384"/>
            <a:ext cx="9144000" cy="1584176"/>
          </a:xfrm>
        </p:spPr>
        <p:txBody>
          <a:bodyPr>
            <a:noAutofit/>
          </a:bodyPr>
          <a:lstStyle/>
          <a:p>
            <a:r>
              <a:rPr lang="ru-RU" altLang="ru-RU" sz="2400" dirty="0" smtClean="0">
                <a:ln w="6350">
                  <a:solidFill>
                    <a:schemeClr val="bg1"/>
                  </a:solidFill>
                </a:ln>
                <a:latin typeface="Century Gothic" pitchFamily="34" charset="0"/>
                <a:ea typeface="+mn-ea"/>
                <a:cs typeface="+mn-cs"/>
              </a:rPr>
              <a:t>   Т3(2)</a:t>
            </a:r>
            <a:br>
              <a:rPr lang="ru-RU" altLang="ru-RU" sz="2400" dirty="0" smtClean="0">
                <a:ln w="6350">
                  <a:solidFill>
                    <a:schemeClr val="bg1"/>
                  </a:solidFill>
                </a:ln>
                <a:latin typeface="Century Gothic" pitchFamily="34" charset="0"/>
                <a:ea typeface="+mn-ea"/>
                <a:cs typeface="+mn-cs"/>
              </a:rPr>
            </a:br>
            <a:r>
              <a:rPr lang="ru-RU" altLang="ru-RU" sz="2400" dirty="0" smtClean="0">
                <a:ln w="6350">
                  <a:solidFill>
                    <a:schemeClr val="bg1"/>
                  </a:solidFill>
                </a:ln>
                <a:latin typeface="Century Gothic" pitchFamily="34" charset="0"/>
                <a:ea typeface="+mn-ea"/>
                <a:cs typeface="+mn-cs"/>
              </a:rPr>
              <a:t>   К78</a:t>
            </a:r>
            <a:r>
              <a:rPr lang="ru-RU" altLang="ru-RU" sz="2400" dirty="0">
                <a:ln w="6350">
                  <a:solidFill>
                    <a:schemeClr val="bg1"/>
                  </a:solidFill>
                </a:ln>
                <a:latin typeface="Century Gothic" pitchFamily="34" charset="0"/>
                <a:ea typeface="+mn-ea"/>
                <a:cs typeface="+mn-cs"/>
              </a:rPr>
              <a:t/>
            </a:r>
            <a:br>
              <a:rPr lang="ru-RU" altLang="ru-RU" sz="2400" dirty="0">
                <a:ln w="6350">
                  <a:solidFill>
                    <a:schemeClr val="bg1"/>
                  </a:solidFill>
                </a:ln>
                <a:latin typeface="Century Gothic" pitchFamily="34" charset="0"/>
                <a:ea typeface="+mn-ea"/>
                <a:cs typeface="+mn-cs"/>
              </a:rPr>
            </a:br>
            <a:r>
              <a:rPr lang="ru-RU" altLang="ru-RU" sz="2400" dirty="0" smtClean="0">
                <a:ln w="6350">
                  <a:solidFill>
                    <a:schemeClr val="bg1"/>
                  </a:solidFill>
                </a:ln>
                <a:latin typeface="Century Gothic" pitchFamily="34" charset="0"/>
                <a:ea typeface="+mn-ea"/>
                <a:cs typeface="+mn-cs"/>
              </a:rPr>
              <a:t>   Снятие блокады Ленинграда и </a:t>
            </a:r>
            <a:r>
              <a:rPr lang="ru-RU" altLang="ru-RU" sz="2400" dirty="0">
                <a:ln w="6350">
                  <a:solidFill>
                    <a:schemeClr val="bg1"/>
                  </a:solidFill>
                </a:ln>
                <a:latin typeface="Century Gothic" pitchFamily="34" charset="0"/>
                <a:ea typeface="+mn-ea"/>
                <a:cs typeface="+mn-cs"/>
              </a:rPr>
              <a:t>освобождение  </a:t>
            </a:r>
            <a:r>
              <a:rPr lang="ru-RU" altLang="ru-RU" sz="2400" dirty="0" err="1" smtClean="0">
                <a:ln w="6350">
                  <a:solidFill>
                    <a:schemeClr val="bg1"/>
                  </a:solidFill>
                </a:ln>
                <a:latin typeface="Century Gothic" pitchFamily="34" charset="0"/>
                <a:ea typeface="+mn-ea"/>
                <a:cs typeface="+mn-cs"/>
              </a:rPr>
              <a:t>Прибал</a:t>
            </a:r>
            <a:r>
              <a:rPr lang="ru-RU" altLang="ru-RU" sz="2400" dirty="0" smtClean="0">
                <a:ln w="6350">
                  <a:solidFill>
                    <a:schemeClr val="bg1"/>
                  </a:solidFill>
                </a:ln>
                <a:latin typeface="Century Gothic" pitchFamily="34" charset="0"/>
                <a:ea typeface="+mn-ea"/>
                <a:cs typeface="+mn-cs"/>
              </a:rPr>
              <a:t>-</a:t>
            </a:r>
            <a:br>
              <a:rPr lang="ru-RU" altLang="ru-RU" sz="2400" dirty="0" smtClean="0">
                <a:ln w="6350">
                  <a:solidFill>
                    <a:schemeClr val="bg1"/>
                  </a:solidFill>
                </a:ln>
                <a:latin typeface="Century Gothic" pitchFamily="34" charset="0"/>
                <a:ea typeface="+mn-ea"/>
                <a:cs typeface="+mn-cs"/>
              </a:rPr>
            </a:br>
            <a:r>
              <a:rPr lang="ru-RU" altLang="ru-RU" sz="2400" dirty="0" smtClean="0">
                <a:ln w="6350">
                  <a:solidFill>
                    <a:schemeClr val="bg1"/>
                  </a:solidFill>
                </a:ln>
                <a:latin typeface="Century Gothic" pitchFamily="34" charset="0"/>
                <a:ea typeface="+mn-ea"/>
                <a:cs typeface="+mn-cs"/>
              </a:rPr>
              <a:t>тики </a:t>
            </a:r>
            <a:r>
              <a:rPr lang="ru-RU" altLang="ru-RU" sz="2400" dirty="0">
                <a:ln w="6350">
                  <a:solidFill>
                    <a:schemeClr val="bg1"/>
                  </a:solidFill>
                </a:ln>
                <a:latin typeface="Century Gothic" pitchFamily="34" charset="0"/>
                <a:ea typeface="+mn-ea"/>
                <a:cs typeface="+mn-cs"/>
              </a:rPr>
              <a:t>(1944-1945 гг.).- М. :Наука, 1990.- 368 </a:t>
            </a:r>
            <a:r>
              <a:rPr lang="ru-RU" altLang="ru-RU" sz="2400" dirty="0" smtClean="0">
                <a:ln w="6350">
                  <a:solidFill>
                    <a:schemeClr val="bg1"/>
                  </a:solidFill>
                </a:ln>
                <a:latin typeface="Century Gothic" pitchFamily="34" charset="0"/>
                <a:ea typeface="+mn-ea"/>
                <a:cs typeface="+mn-cs"/>
              </a:rPr>
              <a:t>с</a:t>
            </a:r>
            <a:endParaRPr lang="ru-RU" altLang="ru-RU" sz="2400" dirty="0">
              <a:ln w="6350">
                <a:solidFill>
                  <a:schemeClr val="bg1"/>
                </a:solidFill>
              </a:ln>
              <a:latin typeface="Century Gothic" pitchFamily="34" charset="0"/>
              <a:ea typeface="+mn-ea"/>
              <a:cs typeface="+mn-cs"/>
            </a:endParaRPr>
          </a:p>
        </p:txBody>
      </p:sp>
      <p:sp>
        <p:nvSpPr>
          <p:cNvPr id="4" name="Текст 3"/>
          <p:cNvSpPr>
            <a:spLocks noGrp="1"/>
          </p:cNvSpPr>
          <p:nvPr>
            <p:ph type="body" idx="2"/>
          </p:nvPr>
        </p:nvSpPr>
        <p:spPr>
          <a:xfrm>
            <a:off x="35496" y="1656184"/>
            <a:ext cx="5112568" cy="5373216"/>
          </a:xfrm>
        </p:spPr>
        <p:txBody>
          <a:bodyPr>
            <a:noAutofit/>
          </a:bodyPr>
          <a:lstStyle/>
          <a:p>
            <a:pPr algn="ctr"/>
            <a:r>
              <a:rPr lang="ru-RU" altLang="ru-RU" sz="2200" b="1" dirty="0">
                <a:ln w="6350">
                  <a:solidFill>
                    <a:schemeClr val="bg1"/>
                  </a:solidFill>
                </a:ln>
                <a:latin typeface="Century Gothic" pitchFamily="34" charset="0"/>
              </a:rPr>
              <a:t>Во </a:t>
            </a:r>
            <a:r>
              <a:rPr lang="ru-RU" altLang="ru-RU" sz="2200" b="1" dirty="0" smtClean="0">
                <a:ln w="6350">
                  <a:solidFill>
                    <a:schemeClr val="bg1"/>
                  </a:solidFill>
                </a:ln>
                <a:latin typeface="Century Gothic" pitchFamily="34" charset="0"/>
              </a:rPr>
              <a:t>книге </a:t>
            </a:r>
            <a:r>
              <a:rPr lang="ru-RU" altLang="ru-RU" sz="2200" b="1" dirty="0">
                <a:ln w="6350">
                  <a:solidFill>
                    <a:schemeClr val="bg1"/>
                  </a:solidFill>
                </a:ln>
                <a:latin typeface="Century Gothic" pitchFamily="34" charset="0"/>
              </a:rPr>
              <a:t>освещаются совместные наступательные операции Красной Армии и Краснознаменного Балтийского флота, а также самостоятельные действия флота в 1944 – 1945 гг. Большинство статей написано непосредственными участниками событий  руководителями и флагманскими специалистами флота, другими участниками боевых событий. Среди авторов статей также военные </a:t>
            </a:r>
            <a:r>
              <a:rPr lang="ru-RU" altLang="ru-RU" sz="2200" b="1" dirty="0" smtClean="0">
                <a:ln w="6350">
                  <a:solidFill>
                    <a:schemeClr val="bg1"/>
                  </a:solidFill>
                </a:ln>
                <a:latin typeface="Century Gothic" pitchFamily="34" charset="0"/>
              </a:rPr>
              <a:t>историки</a:t>
            </a:r>
            <a:endParaRPr lang="ru-RU" altLang="ru-RU" sz="2200" b="1" dirty="0">
              <a:ln w="6350">
                <a:solidFill>
                  <a:schemeClr val="bg1"/>
                </a:solidFill>
              </a:ln>
              <a:latin typeface="Century Gothic" pitchFamily="34" charset="0"/>
            </a:endParaRPr>
          </a:p>
        </p:txBody>
      </p:sp>
      <p:pic>
        <p:nvPicPr>
          <p:cNvPr id="1026" name="Picture 2" descr="C:\Documents and Settings\biblio_1.BIBL_NEW_C01\Мои документы\сорокина\Сорокина А\CCF23012014_00000.jpg"/>
          <p:cNvPicPr>
            <a:picLocks noGrp="1" noChangeAspect="1" noChangeArrowheads="1"/>
          </p:cNvPicPr>
          <p:nvPr>
            <p:ph sz="half" idx="1"/>
          </p:nvPr>
        </p:nvPicPr>
        <p:blipFill>
          <a:blip r:embed="rId2" cstate="print"/>
          <a:srcRect r="21184" b="26397"/>
          <a:stretch>
            <a:fillRect/>
          </a:stretch>
        </p:blipFill>
        <p:spPr bwMode="auto">
          <a:xfrm>
            <a:off x="5364088" y="1661682"/>
            <a:ext cx="3528392" cy="5024052"/>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5040560"/>
            <a:ext cx="9144000" cy="198884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800" b="1" i="1" dirty="0" smtClean="0">
                <a:ln w="6350">
                  <a:solidFill>
                    <a:schemeClr val="bg1"/>
                  </a:solidFill>
                </a:ln>
                <a:latin typeface="Century Gothic" pitchFamily="34" charset="0"/>
              </a:rPr>
              <a:t>Рыдают люди и поют</a:t>
            </a:r>
            <a:br>
              <a:rPr lang="ru-RU" sz="2800" b="1" i="1" dirty="0" smtClean="0">
                <a:ln w="6350">
                  <a:solidFill>
                    <a:schemeClr val="bg1"/>
                  </a:solidFill>
                </a:ln>
                <a:latin typeface="Century Gothic" pitchFamily="34" charset="0"/>
              </a:rPr>
            </a:br>
            <a:r>
              <a:rPr lang="ru-RU" sz="2800" b="1" i="1" dirty="0" smtClean="0">
                <a:ln w="6350">
                  <a:solidFill>
                    <a:schemeClr val="bg1"/>
                  </a:solidFill>
                </a:ln>
                <a:latin typeface="Century Gothic" pitchFamily="34" charset="0"/>
              </a:rPr>
              <a:t>И лиц заплаканных не прячут.</a:t>
            </a:r>
            <a:br>
              <a:rPr lang="ru-RU" sz="2800" b="1" i="1" dirty="0" smtClean="0">
                <a:ln w="6350">
                  <a:solidFill>
                    <a:schemeClr val="bg1"/>
                  </a:solidFill>
                </a:ln>
                <a:latin typeface="Century Gothic" pitchFamily="34" charset="0"/>
              </a:rPr>
            </a:br>
            <a:r>
              <a:rPr lang="ru-RU" sz="2800" b="1" i="1" dirty="0" smtClean="0">
                <a:ln w="6350">
                  <a:solidFill>
                    <a:schemeClr val="bg1"/>
                  </a:solidFill>
                </a:ln>
                <a:latin typeface="Century Gothic" pitchFamily="34" charset="0"/>
              </a:rPr>
              <a:t>Сегодня в городе салют!</a:t>
            </a:r>
            <a:br>
              <a:rPr lang="ru-RU" sz="2800" b="1" i="1" dirty="0" smtClean="0">
                <a:ln w="6350">
                  <a:solidFill>
                    <a:schemeClr val="bg1"/>
                  </a:solidFill>
                </a:ln>
                <a:latin typeface="Century Gothic" pitchFamily="34" charset="0"/>
              </a:rPr>
            </a:br>
            <a:r>
              <a:rPr lang="ru-RU" sz="2800" b="1" i="1" dirty="0" smtClean="0">
                <a:ln w="6350">
                  <a:solidFill>
                    <a:schemeClr val="bg1"/>
                  </a:solidFill>
                </a:ln>
                <a:latin typeface="Century Gothic" pitchFamily="34" charset="0"/>
              </a:rPr>
              <a:t>Сегодня ленинградцы плачут…</a:t>
            </a:r>
          </a:p>
        </p:txBody>
      </p:sp>
      <p:pic>
        <p:nvPicPr>
          <p:cNvPr id="3" name="Picture 4" descr="снятие блокады"/>
          <p:cNvPicPr>
            <a:picLocks noChangeAspect="1" noChangeArrowheads="1"/>
          </p:cNvPicPr>
          <p:nvPr/>
        </p:nvPicPr>
        <p:blipFill>
          <a:blip r:embed="rId2" cstate="print"/>
          <a:srcRect/>
          <a:stretch>
            <a:fillRect/>
          </a:stretch>
        </p:blipFill>
        <p:spPr bwMode="auto">
          <a:xfrm>
            <a:off x="755229" y="127314"/>
            <a:ext cx="7633543" cy="4885862"/>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x_7896c644"/>
          <p:cNvPicPr>
            <a:picLocks noChangeAspect="1" noChangeArrowheads="1"/>
          </p:cNvPicPr>
          <p:nvPr/>
        </p:nvPicPr>
        <p:blipFill>
          <a:blip r:embed="rId2" cstate="print"/>
          <a:srcRect/>
          <a:stretch>
            <a:fillRect/>
          </a:stretch>
        </p:blipFill>
        <p:spPr bwMode="auto">
          <a:xfrm>
            <a:off x="251445" y="333375"/>
            <a:ext cx="7019925" cy="5265738"/>
          </a:xfrm>
          <a:prstGeom prst="rect">
            <a:avLst/>
          </a:prstGeom>
          <a:noFill/>
          <a:ln w="28575">
            <a:solidFill>
              <a:schemeClr val="tx1">
                <a:lumMod val="85000"/>
                <a:lumOff val="15000"/>
              </a:schemeClr>
            </a:solidFill>
          </a:ln>
          <a:effectLst>
            <a:innerShdw blurRad="114300">
              <a:prstClr val="black"/>
            </a:innerShdw>
          </a:effectLst>
        </p:spPr>
      </p:pic>
      <p:sp>
        <p:nvSpPr>
          <p:cNvPr id="3" name="Text Box 5"/>
          <p:cNvSpPr txBox="1">
            <a:spLocks noChangeArrowheads="1"/>
          </p:cNvSpPr>
          <p:nvPr/>
        </p:nvSpPr>
        <p:spPr bwMode="auto">
          <a:xfrm>
            <a:off x="72008" y="5930116"/>
            <a:ext cx="6516216" cy="523220"/>
          </a:xfrm>
          <a:prstGeom prst="rect">
            <a:avLst/>
          </a:prstGeom>
          <a:noFill/>
          <a:ln w="9525">
            <a:noFill/>
            <a:miter lim="800000"/>
            <a:headEnd/>
            <a:tailEnd/>
          </a:ln>
        </p:spPr>
        <p:txBody>
          <a:bodyPr wrap="square">
            <a:spAutoFit/>
          </a:bodyPr>
          <a:lstStyle/>
          <a:p>
            <a:r>
              <a:rPr lang="ru-RU" sz="2800" b="1" i="1" dirty="0" smtClean="0">
                <a:ln w="6350">
                  <a:solidFill>
                    <a:schemeClr val="bg1"/>
                  </a:solidFill>
                </a:ln>
                <a:latin typeface="Century Gothic" pitchFamily="34" charset="0"/>
              </a:rPr>
              <a:t>900 дней блокады – 900 берёз</a:t>
            </a:r>
          </a:p>
        </p:txBody>
      </p:sp>
      <p:pic>
        <p:nvPicPr>
          <p:cNvPr id="4" name="Picture 6" descr="x_93c6a7f2"/>
          <p:cNvPicPr>
            <a:picLocks noChangeAspect="1" noChangeArrowheads="1"/>
          </p:cNvPicPr>
          <p:nvPr/>
        </p:nvPicPr>
        <p:blipFill>
          <a:blip r:embed="rId3" cstate="print"/>
          <a:srcRect/>
          <a:stretch>
            <a:fillRect/>
          </a:stretch>
        </p:blipFill>
        <p:spPr bwMode="auto">
          <a:xfrm>
            <a:off x="5724128" y="4221088"/>
            <a:ext cx="3160713" cy="2370138"/>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874384"/>
            <a:ext cx="9144000" cy="1938992"/>
          </a:xfrm>
          <a:prstGeom prst="rect">
            <a:avLst/>
          </a:prstGeom>
        </p:spPr>
        <p:txBody>
          <a:bodyPr wrap="square">
            <a:spAutoFit/>
          </a:bodyPr>
          <a:lstStyle/>
          <a:p>
            <a:pPr algn="ctr"/>
            <a:r>
              <a:rPr lang="ru-RU" sz="2400" b="1" dirty="0">
                <a:ln w="6350">
                  <a:solidFill>
                    <a:schemeClr val="bg1"/>
                  </a:solidFill>
                </a:ln>
                <a:latin typeface="Century Gothic" pitchFamily="34" charset="0"/>
              </a:rPr>
              <a:t>Взяв </a:t>
            </a:r>
            <a:r>
              <a:rPr lang="ru-RU" sz="2400" b="1" dirty="0" smtClean="0">
                <a:ln w="6350">
                  <a:solidFill>
                    <a:schemeClr val="bg1"/>
                  </a:solidFill>
                </a:ln>
                <a:latin typeface="Century Gothic" pitchFamily="34" charset="0"/>
              </a:rPr>
              <a:t>28 августа 1941года </a:t>
            </a:r>
            <a:r>
              <a:rPr lang="ru-RU" sz="2400" b="1" dirty="0">
                <a:ln w="6350">
                  <a:solidFill>
                    <a:schemeClr val="bg1"/>
                  </a:solidFill>
                </a:ln>
                <a:latin typeface="Century Gothic" pitchFamily="34" charset="0"/>
              </a:rPr>
              <a:t>станцию Мга, фашисты отрезали от Ленинграда последнюю железную дорогу, связывавшую его со страной. После захвата немцами Шлиссельбурга </a:t>
            </a:r>
            <a:r>
              <a:rPr lang="ru-RU" sz="2400" b="1" dirty="0" smtClean="0">
                <a:ln w="6350">
                  <a:solidFill>
                    <a:schemeClr val="bg1"/>
                  </a:solidFill>
                </a:ln>
                <a:latin typeface="Century Gothic" pitchFamily="34" charset="0"/>
              </a:rPr>
              <a:t>08 сентября 1941 года </a:t>
            </a:r>
            <a:r>
              <a:rPr lang="ru-RU" sz="2400" b="1" dirty="0">
                <a:ln w="6350">
                  <a:solidFill>
                    <a:schemeClr val="bg1"/>
                  </a:solidFill>
                </a:ln>
                <a:latin typeface="Century Gothic" pitchFamily="34" charset="0"/>
              </a:rPr>
              <a:t>Ленинград оказался блокированным с суши</a:t>
            </a:r>
          </a:p>
        </p:txBody>
      </p:sp>
      <p:pic>
        <p:nvPicPr>
          <p:cNvPr id="2050" name="Picture 2" descr="Похожее изображение"/>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9028" y="188640"/>
            <a:ext cx="8205944" cy="4605587"/>
          </a:xfrm>
          <a:prstGeom prst="rect">
            <a:avLst/>
          </a:prstGeom>
          <a:noFill/>
          <a:ln w="28575">
            <a:solidFill>
              <a:schemeClr val="tx1">
                <a:lumMod val="85000"/>
                <a:lumOff val="15000"/>
              </a:schemeClr>
            </a:solidFill>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35486468"/>
      </p:ext>
    </p:extLst>
  </p:cSld>
  <p:clrMapOvr>
    <a:masterClrMapping/>
  </p:clrMapOvr>
  <p:transition advClick="0" advTm="12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792088"/>
          </a:xfrm>
        </p:spPr>
        <p:txBody>
          <a:bodyPr>
            <a:noAutofit/>
          </a:bodyPr>
          <a:lstStyle/>
          <a:p>
            <a:pPr lvl="0" algn="just"/>
            <a:r>
              <a:rPr lang="ru-RU" altLang="ru-RU" sz="2400" dirty="0" smtClean="0">
                <a:ln w="6350">
                  <a:solidFill>
                    <a:schemeClr val="bg1"/>
                  </a:solidFill>
                </a:ln>
                <a:latin typeface="Century Gothic" pitchFamily="34" charset="0"/>
                <a:ea typeface="+mn-ea"/>
                <a:cs typeface="+mn-cs"/>
              </a:rPr>
              <a:t>   </a:t>
            </a:r>
            <a:r>
              <a:rPr lang="ru-RU" altLang="ru-RU" sz="2400" dirty="0" err="1" smtClean="0">
                <a:ln w="6350">
                  <a:solidFill>
                    <a:schemeClr val="bg1"/>
                  </a:solidFill>
                </a:ln>
                <a:latin typeface="Century Gothic" pitchFamily="34" charset="0"/>
                <a:ea typeface="+mn-ea"/>
                <a:cs typeface="+mn-cs"/>
              </a:rPr>
              <a:t>Шмырев</a:t>
            </a:r>
            <a:r>
              <a:rPr lang="ru-RU" altLang="ru-RU" sz="2400" dirty="0" smtClean="0">
                <a:ln w="6350">
                  <a:solidFill>
                    <a:schemeClr val="bg1"/>
                  </a:solidFill>
                </a:ln>
                <a:latin typeface="Century Gothic" pitchFamily="34" charset="0"/>
                <a:ea typeface="+mn-ea"/>
                <a:cs typeface="+mn-cs"/>
              </a:rPr>
              <a:t> </a:t>
            </a:r>
            <a:r>
              <a:rPr lang="ru-RU" altLang="ru-RU" sz="2400" dirty="0">
                <a:ln w="6350">
                  <a:solidFill>
                    <a:schemeClr val="bg1"/>
                  </a:solidFill>
                </a:ln>
                <a:latin typeface="Century Gothic" pitchFamily="34" charset="0"/>
                <a:ea typeface="+mn-ea"/>
                <a:cs typeface="+mn-cs"/>
              </a:rPr>
              <a:t>П. Записки ленинградца / П. </a:t>
            </a:r>
            <a:r>
              <a:rPr lang="ru-RU" altLang="ru-RU" sz="2400" dirty="0" err="1">
                <a:ln w="6350">
                  <a:solidFill>
                    <a:schemeClr val="bg1"/>
                  </a:solidFill>
                </a:ln>
                <a:latin typeface="Century Gothic" pitchFamily="34" charset="0"/>
                <a:ea typeface="+mn-ea"/>
                <a:cs typeface="+mn-cs"/>
              </a:rPr>
              <a:t>Шмырев</a:t>
            </a:r>
            <a:r>
              <a:rPr lang="ru-RU" altLang="ru-RU" sz="2400" dirty="0">
                <a:ln w="6350">
                  <a:solidFill>
                    <a:schemeClr val="bg1"/>
                  </a:solidFill>
                </a:ln>
                <a:latin typeface="Century Gothic" pitchFamily="34" charset="0"/>
                <a:ea typeface="+mn-ea"/>
                <a:cs typeface="+mn-cs"/>
              </a:rPr>
              <a:t> // родина. – 2012. - №10. – с. </a:t>
            </a:r>
            <a:r>
              <a:rPr lang="ru-RU" altLang="ru-RU" sz="2400" dirty="0" smtClean="0">
                <a:ln w="6350">
                  <a:solidFill>
                    <a:schemeClr val="bg1"/>
                  </a:solidFill>
                </a:ln>
                <a:latin typeface="Century Gothic" pitchFamily="34" charset="0"/>
                <a:ea typeface="+mn-ea"/>
                <a:cs typeface="+mn-cs"/>
              </a:rPr>
              <a:t>48-52</a:t>
            </a:r>
            <a:endParaRPr lang="ru-RU" altLang="ru-RU" sz="2400" dirty="0">
              <a:ln w="6350">
                <a:solidFill>
                  <a:schemeClr val="bg1"/>
                </a:solidFill>
              </a:ln>
              <a:latin typeface="Century Gothic" pitchFamily="34" charset="0"/>
              <a:ea typeface="+mn-ea"/>
              <a:cs typeface="+mn-cs"/>
            </a:endParaRPr>
          </a:p>
        </p:txBody>
      </p:sp>
      <p:sp>
        <p:nvSpPr>
          <p:cNvPr id="3" name="Текст 2"/>
          <p:cNvSpPr>
            <a:spLocks noGrp="1"/>
          </p:cNvSpPr>
          <p:nvPr>
            <p:ph type="body" idx="2"/>
          </p:nvPr>
        </p:nvSpPr>
        <p:spPr>
          <a:xfrm>
            <a:off x="107504" y="1268760"/>
            <a:ext cx="4608512" cy="5256584"/>
          </a:xfrm>
        </p:spPr>
        <p:txBody>
          <a:bodyPr>
            <a:normAutofit/>
          </a:bodyPr>
          <a:lstStyle/>
          <a:p>
            <a:pPr algn="ctr"/>
            <a:r>
              <a:rPr lang="ru-RU" altLang="ru-RU" sz="2200" b="1" dirty="0">
                <a:ln w="6350">
                  <a:solidFill>
                    <a:schemeClr val="bg1"/>
                  </a:solidFill>
                </a:ln>
                <a:latin typeface="Century Gothic" pitchFamily="34" charset="0"/>
              </a:rPr>
              <a:t>В </a:t>
            </a:r>
            <a:r>
              <a:rPr lang="ru-RU" altLang="ru-RU" sz="2200" b="1" dirty="0" smtClean="0">
                <a:ln w="6350">
                  <a:solidFill>
                    <a:schemeClr val="bg1"/>
                  </a:solidFill>
                </a:ln>
                <a:latin typeface="Century Gothic" pitchFamily="34" charset="0"/>
              </a:rPr>
              <a:t>статье </a:t>
            </a:r>
            <a:r>
              <a:rPr lang="ru-RU" altLang="ru-RU" sz="2200" b="1" dirty="0">
                <a:ln w="6350">
                  <a:solidFill>
                    <a:schemeClr val="bg1"/>
                  </a:solidFill>
                </a:ln>
                <a:latin typeface="Century Gothic" pitchFamily="34" charset="0"/>
              </a:rPr>
              <a:t>автор рассказывает о своих воспоминаниях </a:t>
            </a:r>
            <a:r>
              <a:rPr lang="ru-RU" altLang="ru-RU" sz="2200" b="1" dirty="0" smtClean="0">
                <a:ln w="6350">
                  <a:solidFill>
                    <a:schemeClr val="bg1"/>
                  </a:solidFill>
                </a:ln>
                <a:latin typeface="Century Gothic" pitchFamily="34" charset="0"/>
              </a:rPr>
              <a:t>о </a:t>
            </a:r>
            <a:r>
              <a:rPr lang="ru-RU" altLang="ru-RU" sz="2200" b="1" dirty="0">
                <a:ln w="6350">
                  <a:solidFill>
                    <a:schemeClr val="bg1"/>
                  </a:solidFill>
                </a:ln>
                <a:latin typeface="Century Gothic" pitchFamily="34" charset="0"/>
              </a:rPr>
              <a:t>боевом прошлом, которое  было отмечено героизмом и самопожертвованием личного состава радиоразведки во имя общей победы над ненавистным врагом. </a:t>
            </a:r>
            <a:r>
              <a:rPr lang="ru-RU" altLang="ru-RU" sz="2200" b="1" dirty="0" smtClean="0">
                <a:ln w="6350">
                  <a:solidFill>
                    <a:schemeClr val="bg1"/>
                  </a:solidFill>
                </a:ln>
                <a:latin typeface="Century Gothic" pitchFamily="34" charset="0"/>
              </a:rPr>
              <a:t>Весь </a:t>
            </a:r>
            <a:r>
              <a:rPr lang="ru-RU" altLang="ru-RU" sz="2200" b="1" dirty="0">
                <a:ln w="6350">
                  <a:solidFill>
                    <a:schemeClr val="bg1"/>
                  </a:solidFill>
                </a:ln>
                <a:latin typeface="Century Gothic" pitchFamily="34" charset="0"/>
              </a:rPr>
              <a:t>период </a:t>
            </a:r>
            <a:r>
              <a:rPr lang="ru-RU" altLang="ru-RU" sz="2200" b="1" dirty="0" smtClean="0">
                <a:ln w="6350">
                  <a:solidFill>
                    <a:schemeClr val="bg1"/>
                  </a:solidFill>
                </a:ln>
                <a:latin typeface="Century Gothic" pitchFamily="34" charset="0"/>
              </a:rPr>
              <a:t>блокады он </a:t>
            </a:r>
            <a:r>
              <a:rPr lang="ru-RU" altLang="ru-RU" sz="2200" b="1" dirty="0">
                <a:ln w="6350">
                  <a:solidFill>
                    <a:schemeClr val="bg1"/>
                  </a:solidFill>
                </a:ln>
                <a:latin typeface="Century Gothic" pitchFamily="34" charset="0"/>
              </a:rPr>
              <a:t>находился в Ленинграде и его пригородах, принимал активное участие в организации радиоразведки на всех этапах битвы за </a:t>
            </a:r>
            <a:r>
              <a:rPr lang="ru-RU" altLang="ru-RU" sz="2200" b="1" dirty="0" smtClean="0">
                <a:ln w="6350">
                  <a:solidFill>
                    <a:schemeClr val="bg1"/>
                  </a:solidFill>
                </a:ln>
                <a:latin typeface="Century Gothic" pitchFamily="34" charset="0"/>
              </a:rPr>
              <a:t>Ленинград</a:t>
            </a:r>
            <a:endParaRPr lang="ru-RU" altLang="ru-RU" sz="2200" b="1" dirty="0">
              <a:ln w="6350">
                <a:solidFill>
                  <a:schemeClr val="bg1"/>
                </a:solidFill>
              </a:ln>
              <a:latin typeface="Century Gothic" pitchFamily="34" charset="0"/>
            </a:endParaRPr>
          </a:p>
          <a:p>
            <a:pPr algn="ctr"/>
            <a:endParaRPr lang="ru-RU" sz="1600" b="1" dirty="0"/>
          </a:p>
        </p:txBody>
      </p:sp>
      <p:pic>
        <p:nvPicPr>
          <p:cNvPr id="12290" name="Picture 2" descr="C:\Documents and Settings\biblio_1.BIBL_NEW_C01\Мои документы\сорокина\Сорокина А\CCF23012014_00009.jpg"/>
          <p:cNvPicPr>
            <a:picLocks noGrp="1" noChangeAspect="1" noChangeArrowheads="1"/>
          </p:cNvPicPr>
          <p:nvPr>
            <p:ph sz="half" idx="1"/>
          </p:nvPr>
        </p:nvPicPr>
        <p:blipFill>
          <a:blip r:embed="rId2" cstate="print"/>
          <a:srcRect r="-43" b="4252"/>
          <a:stretch>
            <a:fillRect/>
          </a:stretch>
        </p:blipFill>
        <p:spPr bwMode="auto">
          <a:xfrm>
            <a:off x="4932040" y="1238545"/>
            <a:ext cx="3360513" cy="4422703"/>
          </a:xfrm>
          <a:prstGeom prst="rect">
            <a:avLst/>
          </a:prstGeom>
          <a:noFill/>
          <a:ln w="28575">
            <a:solidFill>
              <a:schemeClr val="tx1">
                <a:lumMod val="85000"/>
                <a:lumOff val="15000"/>
              </a:schemeClr>
            </a:solidFill>
          </a:ln>
          <a:effectLst>
            <a:innerShdw blurRad="114300">
              <a:prstClr val="black"/>
            </a:innerShdw>
          </a:effectLst>
        </p:spPr>
      </p:pic>
      <p:pic>
        <p:nvPicPr>
          <p:cNvPr id="12291" name="Picture 3" descr="C:\Documents and Settings\biblio_1.BIBL_NEW_C01\Мои документы\сорокина\Сорокина А\CCF23012014_00010.jpg"/>
          <p:cNvPicPr>
            <a:picLocks noChangeAspect="1" noChangeArrowheads="1"/>
          </p:cNvPicPr>
          <p:nvPr/>
        </p:nvPicPr>
        <p:blipFill>
          <a:blip r:embed="rId3" cstate="print"/>
          <a:srcRect r="4639" b="5189"/>
          <a:stretch>
            <a:fillRect/>
          </a:stretch>
        </p:blipFill>
        <p:spPr bwMode="auto">
          <a:xfrm>
            <a:off x="6156176" y="2926142"/>
            <a:ext cx="2736303" cy="3769976"/>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5013176"/>
            <a:ext cx="9144000" cy="1815882"/>
          </a:xfrm>
          <a:prstGeom prst="rect">
            <a:avLst/>
          </a:prstGeom>
          <a:noFill/>
          <a:ln w="9525">
            <a:noFill/>
            <a:miter lim="800000"/>
            <a:headEnd/>
            <a:tailEnd/>
          </a:ln>
        </p:spPr>
        <p:txBody>
          <a:bodyPr wrap="square">
            <a:spAutoFit/>
          </a:bodyPr>
          <a:lstStyle/>
          <a:p>
            <a:pPr algn="ctr"/>
            <a:r>
              <a:rPr lang="ru-RU" sz="2800" b="1" i="1" dirty="0" smtClean="0">
                <a:ln w="6350">
                  <a:solidFill>
                    <a:schemeClr val="bg1"/>
                  </a:solidFill>
                </a:ln>
                <a:latin typeface="Century Gothic" pitchFamily="34" charset="0"/>
              </a:rPr>
              <a:t>Санкт-Петербург</a:t>
            </a:r>
          </a:p>
          <a:p>
            <a:pPr algn="ctr"/>
            <a:r>
              <a:rPr lang="ru-RU" sz="2800" b="1" i="1" dirty="0" smtClean="0">
                <a:ln w="6350">
                  <a:solidFill>
                    <a:schemeClr val="bg1"/>
                  </a:solidFill>
                </a:ln>
                <a:latin typeface="Century Gothic" pitchFamily="34" charset="0"/>
              </a:rPr>
              <a:t>Пискарёвское кладбище</a:t>
            </a:r>
          </a:p>
          <a:p>
            <a:pPr algn="ctr"/>
            <a:r>
              <a:rPr lang="ru-RU" sz="2800" b="1" i="1" dirty="0" smtClean="0">
                <a:ln w="6350">
                  <a:solidFill>
                    <a:schemeClr val="bg1"/>
                  </a:solidFill>
                </a:ln>
                <a:latin typeface="Century Gothic" pitchFamily="34" charset="0"/>
              </a:rPr>
              <a:t>Здесь похоронены воины, защищавшие город и жители, погибшие в блокаду</a:t>
            </a:r>
          </a:p>
        </p:txBody>
      </p:sp>
      <p:pic>
        <p:nvPicPr>
          <p:cNvPr id="59394" name="Picture 2" descr="Картинки по запросу пискаревское кладбище"/>
          <p:cNvPicPr>
            <a:picLocks noChangeAspect="1" noChangeArrowheads="1"/>
          </p:cNvPicPr>
          <p:nvPr/>
        </p:nvPicPr>
        <p:blipFill>
          <a:blip r:embed="rId2" cstate="print"/>
          <a:srcRect/>
          <a:stretch>
            <a:fillRect/>
          </a:stretch>
        </p:blipFill>
        <p:spPr bwMode="auto">
          <a:xfrm>
            <a:off x="1331640" y="116632"/>
            <a:ext cx="6480720" cy="4860540"/>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x_153da10186 Пискар"/>
          <p:cNvPicPr>
            <a:picLocks noChangeAspect="1" noChangeArrowheads="1"/>
          </p:cNvPicPr>
          <p:nvPr/>
        </p:nvPicPr>
        <p:blipFill>
          <a:blip r:embed="rId2" cstate="print"/>
          <a:srcRect b="9708"/>
          <a:stretch>
            <a:fillRect/>
          </a:stretch>
        </p:blipFill>
        <p:spPr bwMode="auto">
          <a:xfrm>
            <a:off x="683568" y="182111"/>
            <a:ext cx="7776864" cy="6493779"/>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Картинки по запросу пискаревское кладбище"/>
          <p:cNvPicPr>
            <a:picLocks noChangeAspect="1" noChangeArrowheads="1"/>
          </p:cNvPicPr>
          <p:nvPr/>
        </p:nvPicPr>
        <p:blipFill>
          <a:blip r:embed="rId2" cstate="print"/>
          <a:srcRect t="7875"/>
          <a:stretch>
            <a:fillRect/>
          </a:stretch>
        </p:blipFill>
        <p:spPr bwMode="auto">
          <a:xfrm>
            <a:off x="262903" y="451680"/>
            <a:ext cx="8618194" cy="5954640"/>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2"/>
          <p:cNvPicPr>
            <a:picLocks noChangeAspect="1" noChangeArrowheads="1"/>
          </p:cNvPicPr>
          <p:nvPr/>
        </p:nvPicPr>
        <p:blipFill>
          <a:blip r:embed="rId2" cstate="print"/>
          <a:srcRect/>
          <a:stretch>
            <a:fillRect/>
          </a:stretch>
        </p:blipFill>
        <p:spPr bwMode="auto">
          <a:xfrm>
            <a:off x="792163" y="188640"/>
            <a:ext cx="7559675" cy="5670550"/>
          </a:xfrm>
          <a:prstGeom prst="rect">
            <a:avLst/>
          </a:prstGeom>
          <a:noFill/>
          <a:ln w="28575">
            <a:solidFill>
              <a:schemeClr val="tx1">
                <a:lumMod val="85000"/>
                <a:lumOff val="15000"/>
              </a:schemeClr>
            </a:solidFill>
          </a:ln>
          <a:effectLst>
            <a:innerShdw blurRad="114300">
              <a:prstClr val="black"/>
            </a:innerShdw>
          </a:effectLst>
        </p:spPr>
      </p:pic>
      <p:sp>
        <p:nvSpPr>
          <p:cNvPr id="3" name="Прямоугольник 2"/>
          <p:cNvSpPr/>
          <p:nvPr/>
        </p:nvSpPr>
        <p:spPr>
          <a:xfrm>
            <a:off x="0" y="5877272"/>
            <a:ext cx="9144000" cy="954107"/>
          </a:xfrm>
          <a:prstGeom prst="rect">
            <a:avLst/>
          </a:prstGeom>
        </p:spPr>
        <p:txBody>
          <a:bodyPr wrap="square">
            <a:spAutoFit/>
          </a:bodyPr>
          <a:lstStyle/>
          <a:p>
            <a:pPr algn="ctr"/>
            <a:r>
              <a:rPr lang="ru-RU" sz="2800" b="1" i="1" dirty="0" smtClean="0">
                <a:ln w="6350">
                  <a:solidFill>
                    <a:schemeClr val="bg1"/>
                  </a:solidFill>
                </a:ln>
                <a:latin typeface="Century Gothic" pitchFamily="34" charset="0"/>
              </a:rPr>
              <a:t>Санкт-Петербург</a:t>
            </a:r>
          </a:p>
          <a:p>
            <a:pPr algn="ctr"/>
            <a:r>
              <a:rPr lang="ru-RU" sz="2800" b="1" i="1" dirty="0" smtClean="0">
                <a:ln w="6350">
                  <a:solidFill>
                    <a:schemeClr val="bg1"/>
                  </a:solidFill>
                </a:ln>
                <a:latin typeface="Century Gothic" pitchFamily="34" charset="0"/>
              </a:rPr>
              <a:t> Памятник Защитникам Ленинграда</a:t>
            </a:r>
          </a:p>
        </p:txBody>
      </p:sp>
    </p:spTree>
  </p:cSld>
  <p:clrMapOvr>
    <a:masterClrMapping/>
  </p:clrMapOvr>
  <p:transition advClick="0" advTm="12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AutoShape 2" descr="&amp;Kcy;&amp;acy;&amp;rcy;&amp;tcy;&amp;icy;&amp;ncy;&amp;kcy;&amp;icy; &amp;pcy;&amp;ocy; &amp;zcy;&amp;acy;&amp;pcy;&amp;rcy;&amp;ocy;&amp;scy;&amp;ucy; &amp;vcy;&amp;ocy;&amp;vcy;"/>
          <p:cNvSpPr>
            <a:spLocks noChangeAspect="1" noChangeArrowheads="1"/>
          </p:cNvSpPr>
          <p:nvPr/>
        </p:nvSpPr>
        <p:spPr bwMode="auto">
          <a:xfrm>
            <a:off x="155575" y="-1554163"/>
            <a:ext cx="5715000" cy="32385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2947" name="Picture 3" descr="D:\Мои документы\Воробьёва\Массовые\ВОВ\936386157.jpg"/>
          <p:cNvPicPr>
            <a:picLocks noChangeAspect="1" noChangeArrowheads="1"/>
          </p:cNvPicPr>
          <p:nvPr/>
        </p:nvPicPr>
        <p:blipFill>
          <a:blip r:embed="rId2" cstate="print"/>
          <a:srcRect/>
          <a:stretch>
            <a:fillRect/>
          </a:stretch>
        </p:blipFill>
        <p:spPr bwMode="auto">
          <a:xfrm>
            <a:off x="179512" y="260648"/>
            <a:ext cx="5716528" cy="3240360"/>
          </a:xfrm>
          <a:prstGeom prst="rect">
            <a:avLst/>
          </a:prstGeom>
          <a:noFill/>
          <a:ln w="28575">
            <a:solidFill>
              <a:schemeClr val="tx1">
                <a:lumMod val="85000"/>
                <a:lumOff val="15000"/>
              </a:schemeClr>
            </a:solidFill>
          </a:ln>
          <a:effectLst>
            <a:innerShdw blurRad="114300">
              <a:prstClr val="black"/>
            </a:innerShdw>
          </a:effectLst>
        </p:spPr>
      </p:pic>
      <p:pic>
        <p:nvPicPr>
          <p:cNvPr id="82949" name="Picture 5" descr="&amp;Pcy;&amp;ocy;&amp;khcy;&amp;ocy;&amp;zhcy;&amp;iecy;&amp;iecy; &amp;icy;&amp;zcy;&amp;ocy;&amp;bcy;&amp;rcy;&amp;acy;&amp;zhcy;&amp;iecy;&amp;ncy;&amp;icy;&amp;iecy;"/>
          <p:cNvPicPr>
            <a:picLocks noChangeAspect="1" noChangeArrowheads="1"/>
          </p:cNvPicPr>
          <p:nvPr/>
        </p:nvPicPr>
        <p:blipFill>
          <a:blip r:embed="rId3" cstate="print"/>
          <a:srcRect/>
          <a:stretch>
            <a:fillRect/>
          </a:stretch>
        </p:blipFill>
        <p:spPr bwMode="auto">
          <a:xfrm>
            <a:off x="3923928" y="2060848"/>
            <a:ext cx="5037534" cy="3240360"/>
          </a:xfrm>
          <a:prstGeom prst="rect">
            <a:avLst/>
          </a:prstGeom>
          <a:noFill/>
          <a:ln w="28575">
            <a:solidFill>
              <a:schemeClr val="tx1">
                <a:lumMod val="85000"/>
                <a:lumOff val="15000"/>
              </a:schemeClr>
            </a:solidFill>
          </a:ln>
          <a:effectLst>
            <a:innerShdw blurRad="114300">
              <a:prstClr val="black"/>
            </a:innerShdw>
          </a:effectLst>
        </p:spPr>
      </p:pic>
      <p:sp>
        <p:nvSpPr>
          <p:cNvPr id="82950" name="Rectangle 6"/>
          <p:cNvSpPr>
            <a:spLocks noChangeArrowheads="1"/>
          </p:cNvSpPr>
          <p:nvPr/>
        </p:nvSpPr>
        <p:spPr bwMode="auto">
          <a:xfrm>
            <a:off x="0" y="5473005"/>
            <a:ext cx="9144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ctr" fontAlgn="base">
              <a:spcBef>
                <a:spcPct val="0"/>
              </a:spcBef>
              <a:spcAft>
                <a:spcPct val="0"/>
              </a:spcAft>
            </a:pPr>
            <a:r>
              <a:rPr lang="ru-RU" sz="2800" b="1" dirty="0" smtClean="0">
                <a:ln w="6350">
                  <a:solidFill>
                    <a:schemeClr val="bg1"/>
                  </a:solidFill>
                </a:ln>
                <a:latin typeface="Century Gothic" pitchFamily="34" charset="0"/>
              </a:rPr>
              <a:t>Каждое новое поколение стремиться отдать свою дань подвигу ленинградцев, которые стояли насмерть</a:t>
            </a:r>
          </a:p>
        </p:txBody>
      </p:sp>
    </p:spTree>
  </p:cSld>
  <p:clrMapOvr>
    <a:masterClrMapping/>
  </p:clrMapOvr>
  <p:transition advClick="0" advTm="12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amp;Pcy;&amp;ocy;&amp;khcy;&amp;ocy;&amp;zhcy;&amp;iecy;&amp;iecy; &amp;icy;&amp;zcy;&amp;ocy;&amp;bcy;&amp;rcy;&amp;acy;&amp;zhcy;&amp;iecy;&amp;ncy;&amp;icy;&amp;iecy;"/>
          <p:cNvPicPr>
            <a:picLocks noChangeAspect="1" noChangeArrowheads="1"/>
          </p:cNvPicPr>
          <p:nvPr/>
        </p:nvPicPr>
        <p:blipFill>
          <a:blip r:embed="rId2" cstate="print"/>
          <a:srcRect/>
          <a:stretch>
            <a:fillRect/>
          </a:stretch>
        </p:blipFill>
        <p:spPr bwMode="auto">
          <a:xfrm>
            <a:off x="179512" y="188640"/>
            <a:ext cx="5406119" cy="4176464"/>
          </a:xfrm>
          <a:prstGeom prst="rect">
            <a:avLst/>
          </a:prstGeom>
          <a:noFill/>
          <a:ln w="28575">
            <a:solidFill>
              <a:schemeClr val="tx1">
                <a:lumMod val="85000"/>
                <a:lumOff val="15000"/>
              </a:schemeClr>
            </a:solidFill>
          </a:ln>
          <a:effectLst>
            <a:innerShdw blurRad="114300">
              <a:prstClr val="black"/>
            </a:innerShdw>
          </a:effectLst>
        </p:spPr>
      </p:pic>
      <p:pic>
        <p:nvPicPr>
          <p:cNvPr id="86022" name="Picture 6" descr="&amp;Kcy;&amp;acy;&amp;rcy;&amp;tcy;&amp;icy;&amp;ncy;&amp;kcy;&amp;icy; &amp;pcy;&amp;ocy; &amp;zcy;&amp;acy;&amp;pcy;&amp;rcy;&amp;ocy;&amp;scy;&amp;ucy; &amp;vcy;&amp;ocy;&amp;vcy;"/>
          <p:cNvPicPr>
            <a:picLocks noChangeAspect="1" noChangeArrowheads="1"/>
          </p:cNvPicPr>
          <p:nvPr/>
        </p:nvPicPr>
        <p:blipFill>
          <a:blip r:embed="rId3" cstate="print"/>
          <a:srcRect/>
          <a:stretch>
            <a:fillRect/>
          </a:stretch>
        </p:blipFill>
        <p:spPr bwMode="auto">
          <a:xfrm>
            <a:off x="3203848" y="2636912"/>
            <a:ext cx="5715000" cy="3971925"/>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609418" y="1845543"/>
            <a:ext cx="3427078" cy="4895825"/>
          </a:xfrm>
          <a:prstGeom prst="rect">
            <a:avLst/>
          </a:prstGeom>
          <a:noFill/>
          <a:ln w="28575">
            <a:solidFill>
              <a:schemeClr val="tx1">
                <a:lumMod val="85000"/>
                <a:lumOff val="15000"/>
              </a:schemeClr>
            </a:solidFill>
          </a:ln>
          <a:effectLst>
            <a:innerShdw blurRad="114300">
              <a:prstClr val="black"/>
            </a:innerShdw>
          </a:effectLst>
        </p:spPr>
      </p:pic>
      <p:sp>
        <p:nvSpPr>
          <p:cNvPr id="6" name="Прямоугольник 5"/>
          <p:cNvSpPr/>
          <p:nvPr/>
        </p:nvSpPr>
        <p:spPr>
          <a:xfrm>
            <a:off x="0" y="0"/>
            <a:ext cx="9144000" cy="1938992"/>
          </a:xfrm>
          <a:prstGeom prst="rect">
            <a:avLst/>
          </a:prstGeom>
        </p:spPr>
        <p:txBody>
          <a:bodyPr wrap="square">
            <a:spAutoFit/>
          </a:bodyPr>
          <a:lstStyle/>
          <a:p>
            <a:r>
              <a:rPr lang="ru-RU" altLang="ru-RU" sz="2400" b="1" dirty="0" smtClean="0">
                <a:ln w="6350">
                  <a:solidFill>
                    <a:schemeClr val="bg1"/>
                  </a:solidFill>
                </a:ln>
                <a:latin typeface="Century Gothic" pitchFamily="34" charset="0"/>
              </a:rPr>
              <a:t>   </a:t>
            </a:r>
            <a:r>
              <a:rPr lang="ru-RU" altLang="ru-RU" sz="2400" b="1" dirty="0" err="1" smtClean="0">
                <a:ln w="6350">
                  <a:solidFill>
                    <a:schemeClr val="bg1"/>
                  </a:solidFill>
                </a:ln>
                <a:latin typeface="Century Gothic" pitchFamily="34" charset="0"/>
              </a:rPr>
              <a:t>Ожигова</a:t>
            </a:r>
            <a:r>
              <a:rPr lang="ru-RU" altLang="ru-RU" sz="2400" b="1" dirty="0" smtClean="0">
                <a:ln w="6350">
                  <a:solidFill>
                    <a:schemeClr val="bg1"/>
                  </a:solidFill>
                </a:ln>
                <a:latin typeface="Century Gothic" pitchFamily="34" charset="0"/>
              </a:rPr>
              <a:t> М.П. Воспоминания о блокаде Ленинграда. [Электронный ресурс] // Южно-Российский музыкальный альманах. — 2015. — № 1(18). — С. 80-93. — Режим доступа: http://e.lanbook.com/journal/issue/</a:t>
            </a:r>
          </a:p>
          <a:p>
            <a:r>
              <a:rPr lang="ru-RU" altLang="ru-RU" sz="2400" b="1" dirty="0" smtClean="0">
                <a:ln w="6350">
                  <a:solidFill>
                    <a:schemeClr val="bg1"/>
                  </a:solidFill>
                </a:ln>
                <a:latin typeface="Century Gothic" pitchFamily="34" charset="0"/>
              </a:rPr>
              <a:t>295337</a:t>
            </a:r>
            <a:endParaRPr lang="ru-RU" altLang="ru-RU" sz="2400" b="1" dirty="0">
              <a:ln w="6350">
                <a:solidFill>
                  <a:schemeClr val="bg1"/>
                </a:solidFill>
              </a:ln>
              <a:latin typeface="Century Gothic" pitchFamily="34" charset="0"/>
            </a:endParaRPr>
          </a:p>
        </p:txBody>
      </p:sp>
      <p:sp>
        <p:nvSpPr>
          <p:cNvPr id="7" name="Прямоугольник 6"/>
          <p:cNvSpPr/>
          <p:nvPr/>
        </p:nvSpPr>
        <p:spPr>
          <a:xfrm>
            <a:off x="-36512" y="2226344"/>
            <a:ext cx="5652120" cy="4154984"/>
          </a:xfrm>
          <a:prstGeom prst="rect">
            <a:avLst/>
          </a:prstGeom>
        </p:spPr>
        <p:txBody>
          <a:bodyPr wrap="square">
            <a:spAutoFit/>
          </a:bodyPr>
          <a:lstStyle/>
          <a:p>
            <a:pPr algn="ctr"/>
            <a:r>
              <a:rPr lang="ru-RU" altLang="ru-RU" sz="2200" b="1" dirty="0" smtClean="0">
                <a:ln w="6350">
                  <a:solidFill>
                    <a:schemeClr val="bg1"/>
                  </a:solidFill>
                </a:ln>
                <a:latin typeface="Century Gothic" pitchFamily="34" charset="0"/>
              </a:rPr>
              <a:t>Настоящая публикация содержит не издававшиеся ранее воспоминания о блокадном Ленинграде, принадлежащие видному оперному режиссёру советской эпохи М. П. </a:t>
            </a:r>
            <a:r>
              <a:rPr lang="ru-RU" altLang="ru-RU" sz="2200" b="1" dirty="0" err="1" smtClean="0">
                <a:ln w="6350">
                  <a:solidFill>
                    <a:schemeClr val="bg1"/>
                  </a:solidFill>
                </a:ln>
                <a:latin typeface="Century Gothic" pitchFamily="34" charset="0"/>
              </a:rPr>
              <a:t>Ожиговой</a:t>
            </a:r>
            <a:r>
              <a:rPr lang="ru-RU" altLang="ru-RU" sz="2200" b="1" dirty="0" smtClean="0">
                <a:ln w="6350">
                  <a:solidFill>
                    <a:schemeClr val="bg1"/>
                  </a:solidFill>
                </a:ln>
                <a:latin typeface="Century Gothic" pitchFamily="34" charset="0"/>
              </a:rPr>
              <a:t> (1908–1987). Автор повествует о суровых испытаниях военного периода, о творческой деятельности музыкальных учреждений и отдельных музыкантов в исключительно тяжёлых условиях осаждённого города</a:t>
            </a:r>
          </a:p>
        </p:txBody>
      </p:sp>
    </p:spTree>
  </p:cSld>
  <p:clrMapOvr>
    <a:masterClrMapping/>
  </p:clrMapOvr>
  <p:transition advClick="0" advTm="12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Новая папка\b69598a9f7a9a20710c44d532c624285.jpg"/>
          <p:cNvPicPr>
            <a:picLocks noChangeAspect="1" noChangeArrowheads="1"/>
          </p:cNvPicPr>
          <p:nvPr/>
        </p:nvPicPr>
        <p:blipFill>
          <a:blip r:embed="rId2" cstate="print"/>
          <a:srcRect/>
          <a:stretch>
            <a:fillRect/>
          </a:stretch>
        </p:blipFill>
        <p:spPr bwMode="auto">
          <a:xfrm>
            <a:off x="0" y="908720"/>
            <a:ext cx="9143999" cy="4687759"/>
          </a:xfrm>
          <a:prstGeom prst="rect">
            <a:avLst/>
          </a:prstGeom>
          <a:noFill/>
          <a:effectLst>
            <a:softEdge rad="635000"/>
          </a:effectLst>
        </p:spPr>
      </p:pic>
    </p:spTree>
  </p:cSld>
  <p:clrMapOvr>
    <a:masterClrMapping/>
  </p:clrMapOvr>
  <p:transition advClick="0" advTm="12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4624"/>
            <a:ext cx="9144000" cy="864096"/>
          </a:xfrm>
        </p:spPr>
        <p:txBody>
          <a:bodyPr>
            <a:noAutofit/>
          </a:bodyPr>
          <a:lstStyle/>
          <a:p>
            <a:pPr lvl="0" algn="just"/>
            <a:r>
              <a:rPr lang="ru-RU" altLang="ru-RU" sz="2400" dirty="0" smtClean="0">
                <a:ln w="6350">
                  <a:solidFill>
                    <a:schemeClr val="bg1"/>
                  </a:solidFill>
                </a:ln>
                <a:latin typeface="Century Gothic" pitchFamily="34" charset="0"/>
                <a:ea typeface="+mn-ea"/>
                <a:cs typeface="+mn-cs"/>
              </a:rPr>
              <a:t>   Лурье </a:t>
            </a:r>
            <a:r>
              <a:rPr lang="ru-RU" altLang="ru-RU" sz="2400" dirty="0">
                <a:ln w="6350">
                  <a:solidFill>
                    <a:schemeClr val="bg1"/>
                  </a:solidFill>
                </a:ln>
                <a:latin typeface="Century Gothic" pitchFamily="34" charset="0"/>
                <a:ea typeface="+mn-ea"/>
                <a:cs typeface="+mn-cs"/>
              </a:rPr>
              <a:t>Ю. Галюк мы прорвали блокаду / Ю. Лурье // Родина .  – 2012.- №5. – с. </a:t>
            </a:r>
            <a:r>
              <a:rPr lang="ru-RU" altLang="ru-RU" sz="2400" dirty="0" smtClean="0">
                <a:ln w="6350">
                  <a:solidFill>
                    <a:schemeClr val="bg1"/>
                  </a:solidFill>
                </a:ln>
                <a:latin typeface="Century Gothic" pitchFamily="34" charset="0"/>
                <a:ea typeface="+mn-ea"/>
                <a:cs typeface="+mn-cs"/>
              </a:rPr>
              <a:t>15-16</a:t>
            </a:r>
            <a:endParaRPr lang="ru-RU" altLang="ru-RU" sz="2400" dirty="0">
              <a:ln w="6350">
                <a:solidFill>
                  <a:schemeClr val="bg1"/>
                </a:solidFill>
              </a:ln>
              <a:latin typeface="Century Gothic" pitchFamily="34" charset="0"/>
              <a:ea typeface="+mn-ea"/>
              <a:cs typeface="+mn-cs"/>
            </a:endParaRPr>
          </a:p>
        </p:txBody>
      </p:sp>
      <p:sp>
        <p:nvSpPr>
          <p:cNvPr id="3" name="Текст 2"/>
          <p:cNvSpPr>
            <a:spLocks noGrp="1"/>
          </p:cNvSpPr>
          <p:nvPr>
            <p:ph type="body" idx="2"/>
          </p:nvPr>
        </p:nvSpPr>
        <p:spPr>
          <a:xfrm>
            <a:off x="0" y="1340768"/>
            <a:ext cx="5436096" cy="5040560"/>
          </a:xfrm>
        </p:spPr>
        <p:txBody>
          <a:bodyPr>
            <a:noAutofit/>
          </a:bodyPr>
          <a:lstStyle/>
          <a:p>
            <a:pPr algn="ctr"/>
            <a:r>
              <a:rPr lang="ru-RU" altLang="ru-RU" sz="2200" b="1" dirty="0">
                <a:ln w="6350">
                  <a:solidFill>
                    <a:schemeClr val="bg1"/>
                  </a:solidFill>
                </a:ln>
                <a:latin typeface="Century Gothic" pitchFamily="34" charset="0"/>
              </a:rPr>
              <a:t>В статье говорится, что руководство Германии придавало особо большое значение захвату Ленинграда. Противник имел значительное превосходство в людях, орудиях и танках. </a:t>
            </a:r>
            <a:r>
              <a:rPr lang="ru-RU" altLang="ru-RU" sz="2200" b="1" dirty="0" smtClean="0">
                <a:ln w="6350">
                  <a:solidFill>
                    <a:schemeClr val="bg1"/>
                  </a:solidFill>
                </a:ln>
                <a:latin typeface="Century Gothic" pitchFamily="34" charset="0"/>
              </a:rPr>
              <a:t>Особую </a:t>
            </a:r>
            <a:r>
              <a:rPr lang="ru-RU" altLang="ru-RU" sz="2200" b="1" dirty="0">
                <a:ln w="6350">
                  <a:solidFill>
                    <a:schemeClr val="bg1"/>
                  </a:solidFill>
                </a:ln>
                <a:latin typeface="Century Gothic" pitchFamily="34" charset="0"/>
              </a:rPr>
              <a:t>роль в битве за Ленинград сыграл Герой Советского Союза Маршал Советского Союза Л. А. Говоров, который после битвы за Москву прибыл, чтобы спасти город на Неве. Будучи командующим  Ленинградским фронтом, он успевал одновременно координировать действия нескольких </a:t>
            </a:r>
            <a:r>
              <a:rPr lang="ru-RU" altLang="ru-RU" sz="2200" b="1" dirty="0" smtClean="0">
                <a:ln w="6350">
                  <a:solidFill>
                    <a:schemeClr val="bg1"/>
                  </a:solidFill>
                </a:ln>
                <a:latin typeface="Century Gothic" pitchFamily="34" charset="0"/>
              </a:rPr>
              <a:t>фронтов</a:t>
            </a:r>
            <a:endParaRPr lang="ru-RU" altLang="ru-RU" sz="2200" b="1" dirty="0">
              <a:ln w="6350">
                <a:solidFill>
                  <a:schemeClr val="bg1"/>
                </a:solidFill>
              </a:ln>
              <a:latin typeface="Century Gothic" pitchFamily="34" charset="0"/>
            </a:endParaRPr>
          </a:p>
        </p:txBody>
      </p:sp>
      <p:pic>
        <p:nvPicPr>
          <p:cNvPr id="10242" name="Picture 2" descr="C:\Documents and Settings\biblio_1.BIBL_NEW_C01\Мои документы\сорокина\Сорокина А\CCF23012014_00011.jpg"/>
          <p:cNvPicPr>
            <a:picLocks noGrp="1" noChangeAspect="1" noChangeArrowheads="1"/>
          </p:cNvPicPr>
          <p:nvPr>
            <p:ph sz="half" idx="1"/>
          </p:nvPr>
        </p:nvPicPr>
        <p:blipFill>
          <a:blip r:embed="rId2" cstate="print"/>
          <a:srcRect r="-43" b="3022"/>
          <a:stretch>
            <a:fillRect/>
          </a:stretch>
        </p:blipFill>
        <p:spPr bwMode="auto">
          <a:xfrm>
            <a:off x="5508104" y="914617"/>
            <a:ext cx="3312368" cy="4923343"/>
          </a:xfrm>
          <a:prstGeom prst="rect">
            <a:avLst/>
          </a:prstGeom>
          <a:noFill/>
          <a:ln w="28575">
            <a:solidFill>
              <a:schemeClr val="tx1">
                <a:lumMod val="85000"/>
                <a:lumOff val="15000"/>
              </a:schemeClr>
            </a:solidFill>
          </a:ln>
          <a:effectLst>
            <a:innerShdw blurRad="114300">
              <a:prstClr val="black"/>
            </a:innerShdw>
          </a:effectLst>
        </p:spPr>
      </p:pic>
      <p:pic>
        <p:nvPicPr>
          <p:cNvPr id="10243" name="Picture 3" descr="C:\Documents and Settings\biblio_1.BIBL_NEW_C01\Мои документы\сорокина\Сорокина А\CCF23012014_00012.jpg"/>
          <p:cNvPicPr>
            <a:picLocks noChangeAspect="1" noChangeArrowheads="1"/>
          </p:cNvPicPr>
          <p:nvPr/>
        </p:nvPicPr>
        <p:blipFill>
          <a:blip r:embed="rId3" cstate="print"/>
          <a:srcRect l="3810" t="2917" r="937"/>
          <a:stretch>
            <a:fillRect/>
          </a:stretch>
        </p:blipFill>
        <p:spPr bwMode="auto">
          <a:xfrm>
            <a:off x="6235049" y="2784620"/>
            <a:ext cx="2801447" cy="3956748"/>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0" y="-27384"/>
            <a:ext cx="9144000" cy="2092881"/>
          </a:xfrm>
          <a:prstGeom prst="rect">
            <a:avLst/>
          </a:prstGeom>
          <a:noFill/>
          <a:ln w="9525">
            <a:noFill/>
            <a:miter lim="800000"/>
            <a:headEnd/>
            <a:tailEnd/>
          </a:ln>
        </p:spPr>
        <p:txBody>
          <a:bodyPr wrap="square">
            <a:spAutoFit/>
          </a:bodyPr>
          <a:lstStyle/>
          <a:p>
            <a:pPr algn="ctr"/>
            <a:r>
              <a:rPr lang="ru-RU" sz="2600" b="1" dirty="0">
                <a:solidFill>
                  <a:schemeClr val="accent2"/>
                </a:solidFill>
                <a:latin typeface="Century Gothic" pitchFamily="34" charset="0"/>
                <a:cs typeface="Arial" charset="0"/>
              </a:rPr>
              <a:t>  </a:t>
            </a:r>
            <a:r>
              <a:rPr lang="ru-RU" sz="2600" b="1" dirty="0">
                <a:ln w="6350">
                  <a:solidFill>
                    <a:schemeClr val="bg1"/>
                  </a:solidFill>
                </a:ln>
                <a:latin typeface="Century Gothic" pitchFamily="34" charset="0"/>
              </a:rPr>
              <a:t>На защиту города поднялись все его жители: </a:t>
            </a:r>
            <a:endParaRPr lang="ru-RU" sz="2600" b="1" dirty="0" smtClean="0">
              <a:ln w="6350">
                <a:solidFill>
                  <a:schemeClr val="bg1"/>
                </a:solidFill>
              </a:ln>
              <a:latin typeface="Century Gothic" pitchFamily="34" charset="0"/>
            </a:endParaRPr>
          </a:p>
          <a:p>
            <a:pPr algn="ctr"/>
            <a:r>
              <a:rPr lang="ru-RU" sz="2600" b="1" dirty="0" smtClean="0">
                <a:ln w="6350">
                  <a:solidFill>
                    <a:schemeClr val="bg1"/>
                  </a:solidFill>
                </a:ln>
                <a:latin typeface="Century Gothic" pitchFamily="34" charset="0"/>
              </a:rPr>
              <a:t>500 </a:t>
            </a:r>
            <a:r>
              <a:rPr lang="ru-RU" sz="2600" b="1" dirty="0">
                <a:ln w="6350">
                  <a:solidFill>
                    <a:schemeClr val="bg1"/>
                  </a:solidFill>
                </a:ln>
                <a:latin typeface="Century Gothic" pitchFamily="34" charset="0"/>
              </a:rPr>
              <a:t>тысяч </a:t>
            </a:r>
            <a:r>
              <a:rPr lang="ru-RU" sz="2600" b="1" dirty="0" smtClean="0">
                <a:ln w="6350">
                  <a:solidFill>
                    <a:schemeClr val="bg1"/>
                  </a:solidFill>
                </a:ln>
                <a:latin typeface="Century Gothic" pitchFamily="34" charset="0"/>
              </a:rPr>
              <a:t>ленинградцев </a:t>
            </a:r>
            <a:r>
              <a:rPr lang="ru-RU" sz="2600" b="1" dirty="0">
                <a:ln w="6350">
                  <a:solidFill>
                    <a:schemeClr val="bg1"/>
                  </a:solidFill>
                </a:ln>
                <a:latin typeface="Century Gothic" pitchFamily="34" charset="0"/>
              </a:rPr>
              <a:t>строили </a:t>
            </a:r>
            <a:r>
              <a:rPr lang="ru-RU" sz="2600" b="1" dirty="0" smtClean="0">
                <a:ln w="6350">
                  <a:solidFill>
                    <a:schemeClr val="bg1"/>
                  </a:solidFill>
                </a:ln>
                <a:latin typeface="Century Gothic" pitchFamily="34" charset="0"/>
              </a:rPr>
              <a:t>оборонительные </a:t>
            </a:r>
            <a:r>
              <a:rPr lang="ru-RU" sz="2600" b="1" dirty="0">
                <a:ln w="6350">
                  <a:solidFill>
                    <a:schemeClr val="bg1"/>
                  </a:solidFill>
                </a:ln>
                <a:latin typeface="Century Gothic" pitchFamily="34" charset="0"/>
              </a:rPr>
              <a:t>сооружения</a:t>
            </a:r>
            <a:r>
              <a:rPr lang="ru-RU" sz="2600" b="1" dirty="0" smtClean="0">
                <a:ln w="6350">
                  <a:solidFill>
                    <a:schemeClr val="bg1"/>
                  </a:solidFill>
                </a:ln>
                <a:latin typeface="Century Gothic" pitchFamily="34" charset="0"/>
              </a:rPr>
              <a:t>, 300 </a:t>
            </a:r>
            <a:r>
              <a:rPr lang="ru-RU" sz="2600" b="1" dirty="0">
                <a:ln w="6350">
                  <a:solidFill>
                    <a:schemeClr val="bg1"/>
                  </a:solidFill>
                </a:ln>
                <a:latin typeface="Century Gothic" pitchFamily="34" charset="0"/>
              </a:rPr>
              <a:t>тысяч ушли </a:t>
            </a:r>
            <a:r>
              <a:rPr lang="ru-RU" sz="2600" b="1" dirty="0" smtClean="0">
                <a:ln w="6350">
                  <a:solidFill>
                    <a:schemeClr val="bg1"/>
                  </a:solidFill>
                </a:ln>
                <a:latin typeface="Century Gothic" pitchFamily="34" charset="0"/>
              </a:rPr>
              <a:t>добровольцам</a:t>
            </a:r>
          </a:p>
          <a:p>
            <a:pPr algn="ctr"/>
            <a:r>
              <a:rPr lang="ru-RU" sz="2600" b="1" dirty="0" smtClean="0">
                <a:ln w="6350">
                  <a:solidFill>
                    <a:schemeClr val="bg1"/>
                  </a:solidFill>
                </a:ln>
                <a:latin typeface="Century Gothic" pitchFamily="34" charset="0"/>
              </a:rPr>
              <a:t>  </a:t>
            </a:r>
            <a:r>
              <a:rPr lang="ru-RU" sz="2600" b="1" dirty="0">
                <a:ln w="6350">
                  <a:solidFill>
                    <a:schemeClr val="bg1"/>
                  </a:solidFill>
                </a:ln>
                <a:latin typeface="Century Gothic" pitchFamily="34" charset="0"/>
              </a:rPr>
              <a:t>в народное ополчение,</a:t>
            </a:r>
          </a:p>
          <a:p>
            <a:pPr algn="ctr"/>
            <a:r>
              <a:rPr lang="ru-RU" sz="2600" b="1" dirty="0">
                <a:ln w="6350">
                  <a:solidFill>
                    <a:schemeClr val="bg1"/>
                  </a:solidFill>
                </a:ln>
                <a:latin typeface="Century Gothic" pitchFamily="34" charset="0"/>
              </a:rPr>
              <a:t>на фронт и в партизанские </a:t>
            </a:r>
            <a:r>
              <a:rPr lang="ru-RU" sz="2600" b="1" dirty="0" smtClean="0">
                <a:ln w="6350">
                  <a:solidFill>
                    <a:schemeClr val="bg1"/>
                  </a:solidFill>
                </a:ln>
                <a:latin typeface="Century Gothic" pitchFamily="34" charset="0"/>
              </a:rPr>
              <a:t>отряды</a:t>
            </a:r>
            <a:endParaRPr lang="ru-RU" sz="2600" b="1" dirty="0">
              <a:ln w="6350">
                <a:solidFill>
                  <a:schemeClr val="bg1"/>
                </a:solidFill>
              </a:ln>
              <a:latin typeface="Century Gothic" pitchFamily="34" charset="0"/>
            </a:endParaRPr>
          </a:p>
        </p:txBody>
      </p:sp>
      <p:pic>
        <p:nvPicPr>
          <p:cNvPr id="6147" name="Picture 5" descr="Women_strelkiбатальон"/>
          <p:cNvPicPr>
            <a:picLocks noChangeAspect="1" noChangeArrowheads="1"/>
          </p:cNvPicPr>
          <p:nvPr/>
        </p:nvPicPr>
        <p:blipFill>
          <a:blip r:embed="rId2" cstate="print"/>
          <a:srcRect/>
          <a:stretch>
            <a:fillRect/>
          </a:stretch>
        </p:blipFill>
        <p:spPr bwMode="auto">
          <a:xfrm>
            <a:off x="1187252" y="2150393"/>
            <a:ext cx="6769496" cy="4230935"/>
          </a:xfrm>
          <a:prstGeom prst="rect">
            <a:avLst/>
          </a:prstGeom>
          <a:noFill/>
          <a:ln w="28575">
            <a:solidFill>
              <a:schemeClr val="tx1">
                <a:lumMod val="85000"/>
                <a:lumOff val="15000"/>
              </a:schemeClr>
            </a:solidFill>
          </a:ln>
          <a:effectLst>
            <a:innerShdw blurRad="114300">
              <a:prstClr val="black"/>
            </a:innerShdw>
          </a:effectLst>
        </p:spPr>
      </p:pic>
      <p:sp>
        <p:nvSpPr>
          <p:cNvPr id="6148" name="Text Box 6"/>
          <p:cNvSpPr txBox="1">
            <a:spLocks noChangeArrowheads="1"/>
          </p:cNvSpPr>
          <p:nvPr/>
        </p:nvSpPr>
        <p:spPr bwMode="auto">
          <a:xfrm>
            <a:off x="1970166" y="6351711"/>
            <a:ext cx="5203669" cy="461665"/>
          </a:xfrm>
          <a:prstGeom prst="rect">
            <a:avLst/>
          </a:prstGeom>
          <a:noFill/>
          <a:ln w="9525">
            <a:noFill/>
            <a:miter lim="800000"/>
            <a:headEnd/>
            <a:tailEnd/>
          </a:ln>
        </p:spPr>
        <p:txBody>
          <a:bodyPr wrap="none">
            <a:spAutoFit/>
          </a:bodyPr>
          <a:lstStyle/>
          <a:p>
            <a:r>
              <a:rPr lang="ru-RU" sz="2400" b="1" i="1" dirty="0">
                <a:ln w="6350">
                  <a:solidFill>
                    <a:schemeClr val="bg1"/>
                  </a:solidFill>
                </a:ln>
                <a:latin typeface="Century Gothic" pitchFamily="34" charset="0"/>
              </a:rPr>
              <a:t>Женский стрелковый </a:t>
            </a:r>
            <a:r>
              <a:rPr lang="ru-RU" sz="2400" b="1" i="1" dirty="0" smtClean="0">
                <a:ln w="6350">
                  <a:solidFill>
                    <a:schemeClr val="bg1"/>
                  </a:solidFill>
                </a:ln>
                <a:latin typeface="Century Gothic" pitchFamily="34" charset="0"/>
              </a:rPr>
              <a:t>батальон</a:t>
            </a:r>
            <a:endParaRPr lang="ru-RU" sz="2400" b="1" i="1" dirty="0">
              <a:ln w="6350">
                <a:solidFill>
                  <a:schemeClr val="bg1"/>
                </a:solidFill>
              </a:ln>
              <a:latin typeface="Century Gothic" pitchFamily="34" charset="0"/>
            </a:endParaRPr>
          </a:p>
        </p:txBody>
      </p:sp>
      <p:sp>
        <p:nvSpPr>
          <p:cNvPr id="6149" name="Rectangle 7"/>
          <p:cNvSpPr>
            <a:spLocks noChangeArrowheads="1"/>
          </p:cNvSpPr>
          <p:nvPr/>
        </p:nvSpPr>
        <p:spPr bwMode="auto">
          <a:xfrm>
            <a:off x="20320000" y="15240000"/>
            <a:ext cx="8229600" cy="1143000"/>
          </a:xfrm>
          <a:prstGeom prst="rect">
            <a:avLst/>
          </a:prstGeom>
          <a:noFill/>
          <a:ln w="9525">
            <a:noFill/>
            <a:miter lim="800000"/>
            <a:headEnd/>
            <a:tailEnd/>
          </a:ln>
        </p:spPr>
        <p:txBody>
          <a:bodyPr anchor="ctr"/>
          <a:lstStyle/>
          <a:p>
            <a:pPr algn="ctr"/>
            <a:r>
              <a:rPr lang="ru-RU" sz="4400">
                <a:solidFill>
                  <a:schemeClr val="tx2"/>
                </a:solidFill>
              </a:rPr>
              <a:t>На защиту города поднялись все его жители: 500 тысяч ленинградцев строили оборонительные сооружения, 300 тысяч ушли добровольцам в народное ополчение, на фронт и в партизанские отряды. Женский стрелковый батальон.</a:t>
            </a:r>
          </a:p>
        </p:txBody>
      </p:sp>
    </p:spTree>
  </p:cSld>
  <p:clrMapOvr>
    <a:masterClrMapping/>
  </p:clrMapOvr>
  <p:transition advClick="0" advTm="12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oster-1941i"/>
          <p:cNvPicPr>
            <a:picLocks noChangeAspect="1" noChangeArrowheads="1"/>
          </p:cNvPicPr>
          <p:nvPr/>
        </p:nvPicPr>
        <p:blipFill>
          <a:blip r:embed="rId2" cstate="print"/>
          <a:stretch>
            <a:fillRect/>
          </a:stretch>
        </p:blipFill>
        <p:spPr bwMode="auto">
          <a:xfrm>
            <a:off x="198017" y="440668"/>
            <a:ext cx="8747967" cy="5976664"/>
          </a:xfrm>
          <a:prstGeom prst="rect">
            <a:avLst/>
          </a:prstGeom>
          <a:noFill/>
          <a:ln w="28575">
            <a:solidFill>
              <a:schemeClr val="tx1">
                <a:lumMod val="85000"/>
                <a:lumOff val="15000"/>
              </a:schemeClr>
            </a:solidFill>
          </a:ln>
          <a:effectLst>
            <a:innerShdw blurRad="114300">
              <a:prstClr val="black"/>
            </a:innerShdw>
          </a:effectLst>
        </p:spPr>
      </p:pic>
    </p:spTree>
  </p:cSld>
  <p:clrMapOvr>
    <a:masterClrMapping/>
  </p:clrMapOvr>
  <p:transition advClick="0" advTm="12000"/>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1835</Words>
  <Application>Microsoft Office PowerPoint</Application>
  <PresentationFormat>Экран (4:3)</PresentationFormat>
  <Paragraphs>120</Paragraphs>
  <Slides>68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68</vt:i4>
      </vt:variant>
    </vt:vector>
  </HeadingPairs>
  <TitlesOfParts>
    <vt:vector size="69" baseType="lpstr">
      <vt:lpstr>Тема Office</vt:lpstr>
      <vt:lpstr>Слайд 1</vt:lpstr>
      <vt:lpstr>Слайд 2</vt:lpstr>
      <vt:lpstr>Слайд 3</vt:lpstr>
      <vt:lpstr>   Аннинский  Л. Настоящее сопротивление  / Л. Аннинс- кий //  Родина. – 2006. № 10. – С. 17-21.</vt:lpstr>
      <vt:lpstr>Слайд 5</vt:lpstr>
      <vt:lpstr>Слайд 6</vt:lpstr>
      <vt:lpstr>   Лурье Ю. Галюк мы прорвали блокаду / Ю. Лурье // Родина .  – 2012.- №5. – с. 15-16</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   Кудрин И. Живы. Выдержим. Победим. / И. Кудрин // Родина. -2005. – С. 44-45.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   Т3(2)    Ж86     Г. К. Жуков: фотоальбом о выдающемся советском полководце Маршале Советского Союза Г. К. Жукове. – 4-е изд. – М. : Планета, 1989. – 239 с</vt:lpstr>
      <vt:lpstr>Слайд 44</vt:lpstr>
      <vt:lpstr>Слайд 45</vt:lpstr>
      <vt:lpstr>Слайд 46</vt:lpstr>
      <vt:lpstr>   Т3    М31    Масолов Н.В. Ленинград в сердце моем / Н.В. Масо- лов. - М. : Политиздат, 1981. – 126 с </vt:lpstr>
      <vt:lpstr>Слайд 48</vt:lpstr>
      <vt:lpstr>Слайд 49</vt:lpstr>
      <vt:lpstr>   Т3(2)    Щ61    Щербаков П. Л. Никто не забыт и ничто не забыто /  П. Л. Щербаков. – Л. : Знание, 1983. – 32 с</vt:lpstr>
      <vt:lpstr>Слайд 51</vt:lpstr>
      <vt:lpstr>Слайд 52</vt:lpstr>
      <vt:lpstr>   Каралис Д. Забытая страница блокады / Д. Каралис // Родина . – 2008.-№5. – с.40-42</vt:lpstr>
      <vt:lpstr>Слайд 54</vt:lpstr>
      <vt:lpstr>Слайд 55</vt:lpstr>
      <vt:lpstr>Слайд 56</vt:lpstr>
      <vt:lpstr>   Т3(2)    К78    Снятие блокады Ленинграда и освобождение  Прибал- тики (1944-1945 гг.).- М. :Наука, 1990.- 368 с</vt:lpstr>
      <vt:lpstr>Слайд 58</vt:lpstr>
      <vt:lpstr>Слайд 59</vt:lpstr>
      <vt:lpstr>   Шмырев П. Записки ленинградца / П. Шмырев // родина. – 2012. - №10. – с. 48-52</vt:lpstr>
      <vt:lpstr>Слайд 61</vt:lpstr>
      <vt:lpstr>Слайд 62</vt:lpstr>
      <vt:lpstr>Слайд 63</vt:lpstr>
      <vt:lpstr>Слайд 64</vt:lpstr>
      <vt:lpstr>Слайд 65</vt:lpstr>
      <vt:lpstr>Слайд 66</vt:lpstr>
      <vt:lpstr>Слайд 67</vt:lpstr>
      <vt:lpstr>Слайд 68</vt:lpstr>
    </vt:vector>
  </TitlesOfParts>
  <Company>БелГСХА</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komp_yab</dc:creator>
  <cp:lastModifiedBy>vitovtova_va</cp:lastModifiedBy>
  <cp:revision>50</cp:revision>
  <dcterms:created xsi:type="dcterms:W3CDTF">2019-01-17T12:40:57Z</dcterms:created>
  <dcterms:modified xsi:type="dcterms:W3CDTF">2019-01-22T07:25:21Z</dcterms:modified>
</cp:coreProperties>
</file>